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2"/>
  </p:notesMasterIdLst>
  <p:sldIdLst>
    <p:sldId id="256" r:id="rId2"/>
    <p:sldId id="266" r:id="rId3"/>
    <p:sldId id="263" r:id="rId4"/>
    <p:sldId id="257" r:id="rId5"/>
    <p:sldId id="261" r:id="rId6"/>
    <p:sldId id="258" r:id="rId7"/>
    <p:sldId id="259" r:id="rId8"/>
    <p:sldId id="279" r:id="rId9"/>
    <p:sldId id="260" r:id="rId10"/>
    <p:sldId id="277" r:id="rId11"/>
    <p:sldId id="278" r:id="rId12"/>
    <p:sldId id="280" r:id="rId13"/>
    <p:sldId id="264" r:id="rId14"/>
    <p:sldId id="267" r:id="rId15"/>
    <p:sldId id="268" r:id="rId16"/>
    <p:sldId id="265" r:id="rId17"/>
    <p:sldId id="269" r:id="rId18"/>
    <p:sldId id="270" r:id="rId19"/>
    <p:sldId id="286" r:id="rId20"/>
    <p:sldId id="273" r:id="rId21"/>
    <p:sldId id="287" r:id="rId22"/>
    <p:sldId id="275" r:id="rId23"/>
    <p:sldId id="274" r:id="rId24"/>
    <p:sldId id="289" r:id="rId25"/>
    <p:sldId id="276" r:id="rId26"/>
    <p:sldId id="291" r:id="rId27"/>
    <p:sldId id="288" r:id="rId28"/>
    <p:sldId id="290" r:id="rId29"/>
    <p:sldId id="283" r:id="rId30"/>
    <p:sldId id="284" r:id="rId31"/>
    <p:sldId id="299" r:id="rId32"/>
    <p:sldId id="302" r:id="rId33"/>
    <p:sldId id="300" r:id="rId34"/>
    <p:sldId id="305" r:id="rId35"/>
    <p:sldId id="306" r:id="rId36"/>
    <p:sldId id="304" r:id="rId37"/>
    <p:sldId id="307" r:id="rId38"/>
    <p:sldId id="332" r:id="rId39"/>
    <p:sldId id="333" r:id="rId40"/>
    <p:sldId id="308" r:id="rId41"/>
    <p:sldId id="309" r:id="rId42"/>
    <p:sldId id="310" r:id="rId43"/>
    <p:sldId id="301" r:id="rId44"/>
    <p:sldId id="317" r:id="rId45"/>
    <p:sldId id="316" r:id="rId46"/>
    <p:sldId id="312" r:id="rId47"/>
    <p:sldId id="313" r:id="rId48"/>
    <p:sldId id="314" r:id="rId49"/>
    <p:sldId id="331" r:id="rId50"/>
    <p:sldId id="319" r:id="rId51"/>
    <p:sldId id="318" r:id="rId52"/>
    <p:sldId id="315" r:id="rId53"/>
    <p:sldId id="320" r:id="rId54"/>
    <p:sldId id="322" r:id="rId55"/>
    <p:sldId id="323" r:id="rId56"/>
    <p:sldId id="321" r:id="rId57"/>
    <p:sldId id="324" r:id="rId58"/>
    <p:sldId id="325" r:id="rId59"/>
    <p:sldId id="326" r:id="rId60"/>
    <p:sldId id="328" r:id="rId61"/>
    <p:sldId id="327" r:id="rId62"/>
    <p:sldId id="334" r:id="rId63"/>
    <p:sldId id="337" r:id="rId64"/>
    <p:sldId id="329" r:id="rId65"/>
    <p:sldId id="336" r:id="rId66"/>
    <p:sldId id="330" r:id="rId67"/>
    <p:sldId id="335" r:id="rId68"/>
    <p:sldId id="338" r:id="rId69"/>
    <p:sldId id="339" r:id="rId70"/>
    <p:sldId id="34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2"/>
    <a:srgbClr val="0000CC"/>
    <a:srgbClr val="000099"/>
    <a:srgbClr val="003399"/>
    <a:srgbClr val="3366FF"/>
    <a:srgbClr val="66CCFF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0" autoAdjust="0"/>
    <p:restoredTop sz="94624" autoAdjust="0"/>
  </p:normalViewPr>
  <p:slideViewPr>
    <p:cSldViewPr>
      <p:cViewPr varScale="1">
        <p:scale>
          <a:sx n="109" d="100"/>
          <a:sy n="109" d="100"/>
        </p:scale>
        <p:origin x="16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1702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76625-DA00-4DB4-B091-6354126B09E7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55AE7-9E23-481D-9BE9-EBB4D3B74CC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55AE7-9E23-481D-9BE9-EBB4D3B74CC3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55AE7-9E23-481D-9BE9-EBB4D3B74CC3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4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67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75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36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54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4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83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8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86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25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BD285-BFA9-4D6F-9083-3BE5D947D415}" type="datetimeFigureOut">
              <a:rPr lang="en-US" smtClean="0"/>
              <a:pPr/>
              <a:t>7/10/2019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1BBC7-DE26-4109-8EA9-C1D9F13503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92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377/java-singleton-design-pattern-best-practices-examples" TargetMode="External"/><Relationship Id="rId7" Type="http://schemas.openxmlformats.org/officeDocument/2006/relationships/hyperlink" Target="https://www.journaldev.com/1440/prototype-design-pattern-in-jav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ournaldev.com/1425/builder-design-pattern-in-java" TargetMode="External"/><Relationship Id="rId5" Type="http://schemas.openxmlformats.org/officeDocument/2006/relationships/hyperlink" Target="https://www.journaldev.com/1418/abstract-factory-design-pattern-in-java" TargetMode="External"/><Relationship Id="rId4" Type="http://schemas.openxmlformats.org/officeDocument/2006/relationships/hyperlink" Target="https://www.journaldev.com/1392/factory-design-pattern-in-jav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557/facade-design-pattern-in-java" TargetMode="External"/><Relationship Id="rId2" Type="http://schemas.openxmlformats.org/officeDocument/2006/relationships/hyperlink" Target="https://www.journaldev.com/1487/adapter-design-pattern-jav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journaldev.com/1540/decorator-design-pattern-in-java-exampl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377/java-singleton-design-pattern-best-practices-examples" TargetMode="External"/><Relationship Id="rId7" Type="http://schemas.openxmlformats.org/officeDocument/2006/relationships/hyperlink" Target="https://www.journaldev.com/1440/prototype-design-pattern-in-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journaldev.com/1425/builder-design-pattern-in-java" TargetMode="External"/><Relationship Id="rId5" Type="http://schemas.openxmlformats.org/officeDocument/2006/relationships/hyperlink" Target="https://www.journaldev.com/1418/abstract-factory-design-pattern-in-java" TargetMode="External"/><Relationship Id="rId4" Type="http://schemas.openxmlformats.org/officeDocument/2006/relationships/hyperlink" Target="https://www.journaldev.com/1392/factory-design-pattern-in-jav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ev.com/1487/adapter-design-pattern-jav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ournaldev.com/1540/decorator-design-pattern-in-java-example" TargetMode="External"/><Relationship Id="rId4" Type="http://schemas.openxmlformats.org/officeDocument/2006/relationships/hyperlink" Target="https://www.journaldev.com/1557/facade-design-pattern-in-java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racle.com/javaee/7/api/javax/faces/event/PhaseListener.html" TargetMode="External"/><Relationship Id="rId3" Type="http://schemas.openxmlformats.org/officeDocument/2006/relationships/hyperlink" Target="http://docs.oracle.com/javase/8/docs/api/java/util/Observer.html" TargetMode="External"/><Relationship Id="rId7" Type="http://schemas.openxmlformats.org/officeDocument/2006/relationships/hyperlink" Target="http://docs.oracle.com/javaee/7/api/javax/servlet/http/HttpSessionAttributeListener.html" TargetMode="External"/><Relationship Id="rId2" Type="http://schemas.openxmlformats.org/officeDocument/2006/relationships/hyperlink" Target="http://en.wikipedia.org/wiki/Observer_patter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ocs.oracle.com/javaee/7/api/javax/servlet/http/HttpSessionBindingListener.html" TargetMode="External"/><Relationship Id="rId5" Type="http://schemas.openxmlformats.org/officeDocument/2006/relationships/hyperlink" Target="http://docs.oracle.com/javase/8/docs/api/java/util/EventListener.html" TargetMode="External"/><Relationship Id="rId4" Type="http://schemas.openxmlformats.org/officeDocument/2006/relationships/hyperlink" Target="http://docs.oracle.com/javase/8/docs/api/java/util/Observable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ocs.oracle.com/javase/8/docs/api/java/util/Timer.html" TargetMode="External"/><Relationship Id="rId7" Type="http://schemas.openxmlformats.org/officeDocument/2006/relationships/hyperlink" Target="http://docs.oracle.com/javase/8/docs/api/java/lang/reflect/Method.html#invoke-java.lang.Object-java.lang.Object...-" TargetMode="External"/><Relationship Id="rId2" Type="http://schemas.openxmlformats.org/officeDocument/2006/relationships/hyperlink" Target="http://en.wikipedia.org/wiki/Mediator_patter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ocs.oracle.com/javase/8/docs/api/java/util/concurrent/ScheduledExecutorService.html" TargetMode="External"/><Relationship Id="rId5" Type="http://schemas.openxmlformats.org/officeDocument/2006/relationships/hyperlink" Target="http://docs.oracle.com/javase/8/docs/api/java/util/concurrent/ExecutorService.html" TargetMode="External"/><Relationship Id="rId4" Type="http://schemas.openxmlformats.org/officeDocument/2006/relationships/hyperlink" Target="http://docs.oracle.com/javase/8/docs/api/java/util/concurrent/Executor.html#execute-java.lang.Runnable-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571472" y="1714488"/>
            <a:ext cx="7772400" cy="1143008"/>
          </a:xfrm>
        </p:spPr>
        <p:txBody>
          <a:bodyPr>
            <a:normAutofit/>
          </a:bodyPr>
          <a:lstStyle/>
          <a:p>
            <a:r>
              <a:rPr kumimoji="0" lang="en-GB" sz="4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TASARIM</a:t>
            </a:r>
            <a:r>
              <a:rPr lang="en-GB" sz="44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DESENLERI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/>
            </a:r>
            <a:b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899592" y="332656"/>
            <a:ext cx="7729566" cy="360040"/>
          </a:xfrm>
        </p:spPr>
        <p:txBody>
          <a:bodyPr>
            <a:noAutofit/>
          </a:bodyPr>
          <a:lstStyle/>
          <a:p>
            <a:pPr algn="ctr"/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LSP (The </a:t>
            </a:r>
            <a:r>
              <a:rPr lang="en-GB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Liskov</a:t>
            </a:r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Substitution</a:t>
            </a:r>
            <a:r>
              <a:rPr lang="tr-TR" sz="2100" b="1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)</a:t>
            </a: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13 Metin kutusu"/>
          <p:cNvSpPr txBox="1"/>
          <p:nvPr/>
        </p:nvSpPr>
        <p:spPr>
          <a:xfrm>
            <a:off x="755576" y="908720"/>
            <a:ext cx="77153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1900" dirty="0" smtClean="0">
                <a:solidFill>
                  <a:srgbClr val="000092"/>
                </a:solidFill>
              </a:rPr>
              <a:t>K</a:t>
            </a:r>
            <a:r>
              <a:rPr lang="en-GB" sz="1900" dirty="0" err="1">
                <a:solidFill>
                  <a:srgbClr val="000092"/>
                </a:solidFill>
              </a:rPr>
              <a:t>alıtım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alarak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türeyen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sınıfların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kalıtım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aldıkları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nesnenin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özellikleri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kullanmalı</a:t>
            </a:r>
            <a:r>
              <a:rPr lang="tr-TR" sz="1900" dirty="0">
                <a:solidFill>
                  <a:srgbClr val="000092"/>
                </a:solidFill>
              </a:rPr>
              <a:t>dır. </a:t>
            </a:r>
          </a:p>
          <a:p>
            <a:pPr algn="just"/>
            <a:endParaRPr lang="tr-TR" sz="1900" dirty="0">
              <a:solidFill>
                <a:srgbClr val="000092"/>
              </a:solidFill>
            </a:endParaRPr>
          </a:p>
          <a:p>
            <a:pPr algn="just"/>
            <a:r>
              <a:rPr lang="tr-TR" sz="1900" dirty="0">
                <a:solidFill>
                  <a:srgbClr val="000092"/>
                </a:solidFill>
              </a:rPr>
              <a:t>E</a:t>
            </a:r>
            <a:r>
              <a:rPr lang="en-GB" sz="1900" dirty="0" err="1">
                <a:solidFill>
                  <a:srgbClr val="000092"/>
                </a:solidFill>
              </a:rPr>
              <a:t>ğer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kalıtım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aldığı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objenin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özelliklerini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kullanmaz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ise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gereksiz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kod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yığınları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oluşur</a:t>
            </a:r>
            <a:r>
              <a:rPr lang="en-GB" sz="1900" dirty="0">
                <a:solidFill>
                  <a:srgbClr val="000092"/>
                </a:solidFill>
              </a:rPr>
              <a:t> ve </a:t>
            </a:r>
            <a:r>
              <a:rPr lang="en-GB" sz="1900" dirty="0" err="1">
                <a:solidFill>
                  <a:srgbClr val="000092"/>
                </a:solidFill>
              </a:rPr>
              <a:t>sonrasında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kalıtım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alınan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objenin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diğerlerinden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ayrılması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için</a:t>
            </a:r>
            <a:r>
              <a:rPr lang="en-GB" sz="1900" dirty="0">
                <a:solidFill>
                  <a:srgbClr val="000092"/>
                </a:solidFill>
              </a:rPr>
              <a:t> if else </a:t>
            </a:r>
            <a:r>
              <a:rPr lang="en-GB" sz="1900" dirty="0" err="1">
                <a:solidFill>
                  <a:srgbClr val="000092"/>
                </a:solidFill>
              </a:rPr>
              <a:t>bloklarına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ihtiyaç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olur</a:t>
            </a:r>
            <a:r>
              <a:rPr lang="tr-TR" sz="1900" dirty="0" smtClean="0">
                <a:solidFill>
                  <a:srgbClr val="000092"/>
                </a:solidFill>
              </a:rPr>
              <a:t>.</a:t>
            </a:r>
            <a:endParaRPr lang="tr-TR" sz="1900" dirty="0">
              <a:solidFill>
                <a:srgbClr val="000092"/>
              </a:solidFill>
            </a:endParaRPr>
          </a:p>
          <a:p>
            <a:pPr algn="just"/>
            <a:endParaRPr lang="tr-TR" sz="1900" dirty="0">
              <a:solidFill>
                <a:srgbClr val="000092"/>
              </a:solidFill>
            </a:endParaRPr>
          </a:p>
          <a:p>
            <a:pPr algn="just"/>
            <a:r>
              <a:rPr lang="tr-TR" sz="1900" dirty="0">
                <a:solidFill>
                  <a:srgbClr val="000092"/>
                </a:solidFill>
              </a:rPr>
              <a:t>Matematikte kare aynı zamanda bir dikdörtgendir. Gerçekten tüm kenarları ve açıları birbirine eşit olan bir dikdörtgen olduğuna göre o halde  bunu kalıtım ile modelleyebiliriz. Yani kare diktdörgenden türeyebilir</a:t>
            </a:r>
            <a:r>
              <a:rPr lang="tr-TR" sz="1900" dirty="0" smtClean="0">
                <a:solidFill>
                  <a:srgbClr val="000092"/>
                </a:solidFill>
              </a:rPr>
              <a:t>.</a:t>
            </a:r>
            <a:endParaRPr lang="tr-TR" sz="1900" dirty="0">
              <a:solidFill>
                <a:srgbClr val="000092"/>
              </a:solidFill>
            </a:endParaRPr>
          </a:p>
          <a:p>
            <a:pPr algn="just"/>
            <a:endParaRPr lang="tr-TR" sz="2000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endParaRPr lang="tr-TR" sz="2000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endParaRPr lang="en-GB" sz="2000" dirty="0" smtClean="0">
              <a:latin typeface="Calibri Light" pitchFamily="34" charset="0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71414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1091" y="3650036"/>
            <a:ext cx="4200525" cy="244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0040" y="703912"/>
            <a:ext cx="5762625" cy="207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23528" y="203210"/>
            <a:ext cx="61206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900" dirty="0">
                <a:solidFill>
                  <a:srgbClr val="000092"/>
                </a:solidFill>
              </a:rPr>
              <a:t>Liskow </a:t>
            </a:r>
            <a:r>
              <a:rPr lang="tr-TR" sz="1900" dirty="0" smtClean="0">
                <a:solidFill>
                  <a:srgbClr val="000092"/>
                </a:solidFill>
              </a:rPr>
              <a:t>kuralına uymayan </a:t>
            </a:r>
            <a:r>
              <a:rPr lang="tr-TR" sz="1900" dirty="0">
                <a:solidFill>
                  <a:srgbClr val="000092"/>
                </a:solidFill>
              </a:rPr>
              <a:t>Kod</a:t>
            </a:r>
            <a:endParaRPr lang="en-US" sz="1900" dirty="0">
              <a:solidFill>
                <a:srgbClr val="00009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273" y="3149334"/>
            <a:ext cx="46085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900" dirty="0">
                <a:solidFill>
                  <a:srgbClr val="000092"/>
                </a:solidFill>
              </a:rPr>
              <a:t>Liskow </a:t>
            </a:r>
            <a:r>
              <a:rPr lang="tr-TR" sz="1900" dirty="0" smtClean="0">
                <a:solidFill>
                  <a:srgbClr val="000092"/>
                </a:solidFill>
              </a:rPr>
              <a:t>kuralını bozmayan kod</a:t>
            </a:r>
            <a:endParaRPr lang="en-US" sz="1900" dirty="0">
              <a:solidFill>
                <a:srgbClr val="000092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7224" y="71414"/>
            <a:ext cx="4365625" cy="1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Başlık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54032"/>
          </a:xfrm>
        </p:spPr>
        <p:txBody>
          <a:bodyPr>
            <a:normAutofit/>
          </a:bodyPr>
          <a:lstStyle/>
          <a:p>
            <a:pPr algn="ctr"/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Interface Segregation Principle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85786" y="1071546"/>
            <a:ext cx="7772400" cy="4572000"/>
          </a:xfrm>
        </p:spPr>
        <p:txBody>
          <a:bodyPr/>
          <a:lstStyle/>
          <a:p>
            <a:pPr algn="just"/>
            <a:r>
              <a:rPr lang="en-GB" sz="1900" dirty="0" err="1">
                <a:solidFill>
                  <a:srgbClr val="000092"/>
                </a:solidFill>
              </a:rPr>
              <a:t>Arayüz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ayırım</a:t>
            </a:r>
            <a:r>
              <a:rPr lang="en-GB" sz="1900" dirty="0">
                <a:solidFill>
                  <a:srgbClr val="000092"/>
                </a:solidFill>
              </a:rPr>
              <a:t> </a:t>
            </a:r>
            <a:r>
              <a:rPr lang="en-GB" sz="1900" dirty="0" err="1">
                <a:solidFill>
                  <a:srgbClr val="000092"/>
                </a:solidFill>
              </a:rPr>
              <a:t>prensibi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arayüze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gerektiğinden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fazla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yetenek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eklenmemesi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gerektiğini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söyler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r>
              <a:rPr lang="en-GB" sz="1900" dirty="0" err="1">
                <a:solidFill>
                  <a:srgbClr val="000092"/>
                </a:solidFill>
              </a:rPr>
              <a:t>Nesnelerin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ihtiyaç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duymadıkları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fonksiyonların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Interface’lerinden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münkün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olduğunca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ayrıştırılmasıdır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  <a:endParaRPr lang="tr-TR" sz="1900" dirty="0">
              <a:solidFill>
                <a:srgbClr val="000092"/>
              </a:solidFill>
            </a:endParaRPr>
          </a:p>
          <a:p>
            <a:pPr algn="just"/>
            <a:endParaRPr lang="en-GB" sz="2200" dirty="0" smtClean="0">
              <a:latin typeface="Calibri Light" pitchFamily="34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184" y="2645299"/>
            <a:ext cx="436245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5674" y="2645299"/>
            <a:ext cx="40100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4"/>
          <p:cNvSpPr/>
          <p:nvPr/>
        </p:nvSpPr>
        <p:spPr>
          <a:xfrm>
            <a:off x="857224" y="142852"/>
            <a:ext cx="4365625" cy="1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İçerik Yer Tutucusu" descr="1_V6mar0XPxFtF28QGSNLZ6g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84" y="1674967"/>
            <a:ext cx="4157926" cy="4442477"/>
          </a:xfrm>
        </p:spPr>
      </p:pic>
      <p:sp>
        <p:nvSpPr>
          <p:cNvPr id="7" name="6 Metin kutusu"/>
          <p:cNvSpPr txBox="1"/>
          <p:nvPr/>
        </p:nvSpPr>
        <p:spPr>
          <a:xfrm>
            <a:off x="827584" y="980728"/>
            <a:ext cx="74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r-TR" sz="2400" dirty="0" smtClean="0">
                <a:latin typeface="Calibri Light" pitchFamily="34" charset="0"/>
                <a:cs typeface="Arial" pitchFamily="34" charset="0"/>
              </a:rPr>
              <a:t> </a:t>
            </a:r>
            <a:r>
              <a:rPr lang="tr-TR" sz="1900" dirty="0">
                <a:solidFill>
                  <a:srgbClr val="000092"/>
                </a:solidFill>
              </a:rPr>
              <a:t>B</a:t>
            </a:r>
            <a:r>
              <a:rPr lang="en-GB" sz="1900" dirty="0" err="1">
                <a:solidFill>
                  <a:srgbClr val="000092"/>
                </a:solidFill>
              </a:rPr>
              <a:t>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sınıftan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birden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fazla</a:t>
            </a:r>
            <a:r>
              <a:rPr lang="en-GB" sz="1900" dirty="0">
                <a:solidFill>
                  <a:srgbClr val="000092"/>
                </a:solidFill>
              </a:rPr>
              <a:t> instance </a:t>
            </a:r>
            <a:r>
              <a:rPr lang="en-GB" sz="1900" dirty="0" err="1">
                <a:solidFill>
                  <a:srgbClr val="000092"/>
                </a:solidFill>
              </a:rPr>
              <a:t>oluşmasını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engeller</a:t>
            </a:r>
            <a:r>
              <a:rPr lang="tr-TR" sz="1900" dirty="0" smtClean="0">
                <a:solidFill>
                  <a:srgbClr val="000092"/>
                </a:solidFill>
              </a:rPr>
              <a:t>.</a:t>
            </a:r>
            <a:endParaRPr lang="en-GB" sz="1900" dirty="0">
              <a:solidFill>
                <a:srgbClr val="000092"/>
              </a:solidFill>
            </a:endParaRPr>
          </a:p>
        </p:txBody>
      </p:sp>
      <p:sp>
        <p:nvSpPr>
          <p:cNvPr id="8" name="7 Dikdörtgen"/>
          <p:cNvSpPr/>
          <p:nvPr/>
        </p:nvSpPr>
        <p:spPr>
          <a:xfrm>
            <a:off x="1000100" y="332656"/>
            <a:ext cx="685804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100" b="1" dirty="0" err="1">
                <a:solidFill>
                  <a:srgbClr val="0000FF"/>
                </a:solidFill>
              </a:rPr>
              <a:t>Singleton</a:t>
            </a:r>
            <a:r>
              <a:rPr lang="tr-TR" sz="2100" b="1" dirty="0">
                <a:solidFill>
                  <a:srgbClr val="0000FF"/>
                </a:solidFill>
              </a:rPr>
              <a:t> </a:t>
            </a:r>
            <a:r>
              <a:rPr lang="tr-TR" sz="2100" b="1" dirty="0" err="1">
                <a:solidFill>
                  <a:srgbClr val="0000FF"/>
                </a:solidFill>
              </a:rPr>
              <a:t>Pattern</a:t>
            </a:r>
            <a:endParaRPr lang="en-GB" sz="2100" b="1" dirty="0">
              <a:solidFill>
                <a:srgbClr val="0000FF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857224" y="142852"/>
            <a:ext cx="4365625" cy="13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kumimoji="0" lang="tr-TR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Singleton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pattern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şekilde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gerçeklenebilir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14400" y="1447800"/>
            <a:ext cx="7772400" cy="3552836"/>
          </a:xfrm>
        </p:spPr>
        <p:txBody>
          <a:bodyPr/>
          <a:lstStyle/>
          <a:p>
            <a:pPr algn="just" fontAlgn="base"/>
            <a:r>
              <a:rPr lang="en-GB" sz="1900" dirty="0">
                <a:solidFill>
                  <a:srgbClr val="000092"/>
                </a:solidFill>
              </a:rPr>
              <a:t>Eager Initialization</a:t>
            </a:r>
          </a:p>
          <a:p>
            <a:pPr algn="just" fontAlgn="base"/>
            <a:r>
              <a:rPr lang="en-GB" sz="1900" dirty="0">
                <a:solidFill>
                  <a:srgbClr val="000092"/>
                </a:solidFill>
              </a:rPr>
              <a:t>Lazy Initialization</a:t>
            </a:r>
          </a:p>
          <a:p>
            <a:pPr algn="just" fontAlgn="base"/>
            <a:r>
              <a:rPr lang="en-GB" sz="1900" dirty="0">
                <a:solidFill>
                  <a:srgbClr val="000092"/>
                </a:solidFill>
              </a:rPr>
              <a:t>Thread Safe Initialization</a:t>
            </a:r>
          </a:p>
          <a:p>
            <a:pPr algn="just" fontAlgn="base"/>
            <a:r>
              <a:rPr lang="en-GB" sz="1900" dirty="0">
                <a:solidFill>
                  <a:srgbClr val="000092"/>
                </a:solidFill>
              </a:rPr>
              <a:t>Bill Pugh Singleton </a:t>
            </a:r>
            <a:r>
              <a:rPr lang="en-GB" sz="1900" dirty="0" err="1">
                <a:solidFill>
                  <a:srgbClr val="000092"/>
                </a:solidFill>
              </a:rPr>
              <a:t>Yöntemi</a:t>
            </a:r>
            <a:r>
              <a:rPr lang="en-GB" sz="1900" dirty="0">
                <a:solidFill>
                  <a:srgbClr val="000092"/>
                </a:solidFill>
              </a:rPr>
              <a:t> (Bill Pugh Singleton Implementation)</a:t>
            </a: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348" y="142852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857224" y="1142984"/>
            <a:ext cx="7772400" cy="4572000"/>
          </a:xfrm>
        </p:spPr>
        <p:txBody>
          <a:bodyPr>
            <a:normAutofit/>
          </a:bodyPr>
          <a:lstStyle/>
          <a:p>
            <a:pPr algn="just"/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lang="tr-TR" sz="1900" dirty="0">
                <a:solidFill>
                  <a:srgbClr val="000092"/>
                </a:solidFill>
              </a:rPr>
              <a:t>I</a:t>
            </a:r>
            <a:r>
              <a:rPr lang="en-GB" sz="1900" dirty="0" err="1">
                <a:solidFill>
                  <a:srgbClr val="000092"/>
                </a:solidFill>
              </a:rPr>
              <a:t>nstance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sınıfın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yükleme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anın</a:t>
            </a:r>
            <a:r>
              <a:rPr lang="tr-TR" sz="1900" dirty="0">
                <a:solidFill>
                  <a:srgbClr val="000092"/>
                </a:solidFill>
              </a:rPr>
              <a:t>da </a:t>
            </a:r>
            <a:r>
              <a:rPr lang="en-GB" sz="1900" dirty="0" err="1">
                <a:solidFill>
                  <a:srgbClr val="000092"/>
                </a:solidFill>
              </a:rPr>
              <a:t>sınıf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kullanılmasa</a:t>
            </a:r>
            <a:r>
              <a:rPr lang="en-GB" sz="1900" dirty="0">
                <a:solidFill>
                  <a:srgbClr val="000092"/>
                </a:solidFill>
              </a:rPr>
              <a:t> bile instance </a:t>
            </a:r>
            <a:r>
              <a:rPr lang="en-GB" sz="1900" dirty="0" err="1">
                <a:solidFill>
                  <a:srgbClr val="000092"/>
                </a:solidFill>
              </a:rPr>
              <a:t>oluşacağından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gereksiz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kaplar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  <a:endParaRPr lang="tr-TR" sz="1900" dirty="0">
              <a:solidFill>
                <a:srgbClr val="000092"/>
              </a:solidFill>
            </a:endParaRPr>
          </a:p>
          <a:p>
            <a:pPr algn="just"/>
            <a:endParaRPr lang="tr-TR" sz="1900" dirty="0">
              <a:solidFill>
                <a:srgbClr val="000092"/>
              </a:solidFill>
            </a:endParaRPr>
          </a:p>
          <a:p>
            <a:pPr algn="just"/>
            <a:r>
              <a:rPr lang="en-GB" sz="1900" dirty="0" err="1">
                <a:solidFill>
                  <a:srgbClr val="000092"/>
                </a:solidFill>
              </a:rPr>
              <a:t>Eğer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oluştur</a:t>
            </a:r>
            <a:r>
              <a:rPr lang="tr-TR" sz="1900" dirty="0" err="1">
                <a:solidFill>
                  <a:srgbClr val="000092"/>
                </a:solidFill>
              </a:rPr>
              <a:t>du</a:t>
            </a:r>
            <a:r>
              <a:rPr lang="en-GB" sz="1900" dirty="0" err="1">
                <a:solidFill>
                  <a:srgbClr val="000092"/>
                </a:solidFill>
              </a:rPr>
              <a:t>ğunuz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çok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fazla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kaynak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tarafından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kullanılmıyorsa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tr-TR" sz="1900" dirty="0">
                <a:solidFill>
                  <a:srgbClr val="000092"/>
                </a:solidFill>
              </a:rPr>
              <a:t>kullanılabilir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endParaRPr lang="tr-TR" sz="1900" dirty="0">
              <a:solidFill>
                <a:srgbClr val="000092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785786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418058"/>
          </a:xfrm>
        </p:spPr>
        <p:txBody>
          <a:bodyPr>
            <a:normAutofit/>
          </a:bodyPr>
          <a:lstStyle/>
          <a:p>
            <a:pPr algn="ctr"/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Lazy Initialization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74612" y="979293"/>
            <a:ext cx="7886700" cy="4351338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000092"/>
                </a:solidFill>
              </a:rPr>
              <a:t>Bu </a:t>
            </a:r>
            <a:r>
              <a:rPr lang="en-GB" sz="1900" dirty="0" err="1">
                <a:solidFill>
                  <a:srgbClr val="000092"/>
                </a:solidFill>
              </a:rPr>
              <a:t>yöntem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instance’ı</a:t>
            </a:r>
            <a:r>
              <a:rPr lang="en-GB" sz="1900" dirty="0">
                <a:solidFill>
                  <a:srgbClr val="000092"/>
                </a:solidFill>
              </a:rPr>
              <a:t> o </a:t>
            </a:r>
            <a:r>
              <a:rPr lang="en-GB" sz="1900" dirty="0" err="1">
                <a:solidFill>
                  <a:srgbClr val="000092"/>
                </a:solidFill>
              </a:rPr>
              <a:t>sınıfa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erişmek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istenildiği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oluşturulur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r>
              <a:rPr lang="en-GB" sz="1900" dirty="0" err="1">
                <a:solidFill>
                  <a:srgbClr val="000092"/>
                </a:solidFill>
              </a:rPr>
              <a:t>Eğer bu sınıfa birden fazla thread erişmiyorsa sorunsuz olarak çalışır.</a:t>
            </a:r>
          </a:p>
        </p:txBody>
      </p:sp>
      <p:sp>
        <p:nvSpPr>
          <p:cNvPr id="5" name="object 4"/>
          <p:cNvSpPr/>
          <p:nvPr/>
        </p:nvSpPr>
        <p:spPr>
          <a:xfrm>
            <a:off x="857224" y="142852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Başlık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9957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Thread Safe </a:t>
            </a:r>
            <a:r>
              <a:rPr lang="en-GB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Initializatio</a:t>
            </a:r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n</a:t>
            </a: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	</a:t>
            </a: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55576" y="836712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GB" sz="1900" dirty="0">
                <a:solidFill>
                  <a:srgbClr val="000092"/>
                </a:solidFill>
              </a:rPr>
              <a:t>Lazy initialization </a:t>
            </a:r>
            <a:r>
              <a:rPr lang="en-GB" sz="1900" dirty="0" err="1">
                <a:solidFill>
                  <a:srgbClr val="000092"/>
                </a:solidFill>
              </a:rPr>
              <a:t>yöntemini</a:t>
            </a:r>
            <a:r>
              <a:rPr lang="en-GB" sz="1900" dirty="0">
                <a:solidFill>
                  <a:srgbClr val="000092"/>
                </a:solidFill>
              </a:rPr>
              <a:t> thread safe </a:t>
            </a:r>
            <a:r>
              <a:rPr lang="en-GB" sz="1900" dirty="0" err="1">
                <a:solidFill>
                  <a:srgbClr val="000092"/>
                </a:solidFill>
              </a:rPr>
              <a:t>yapar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endParaRPr lang="tr-TR" sz="1900" dirty="0">
              <a:solidFill>
                <a:srgbClr val="000092"/>
              </a:solidFill>
            </a:endParaRPr>
          </a:p>
          <a:p>
            <a:pPr algn="just">
              <a:buNone/>
            </a:pPr>
            <a:r>
              <a:rPr lang="tr-TR" sz="1900" dirty="0">
                <a:solidFill>
                  <a:srgbClr val="000092"/>
                </a:solidFill>
              </a:rPr>
              <a:t>	</a:t>
            </a:r>
            <a:r>
              <a:rPr lang="en-GB" sz="1900" dirty="0" err="1">
                <a:solidFill>
                  <a:srgbClr val="000092"/>
                </a:solidFill>
              </a:rPr>
              <a:t>farklı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threadler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tarafından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aynı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ça</a:t>
            </a:r>
            <a:r>
              <a:rPr lang="tr-TR" sz="1900" dirty="0">
                <a:solidFill>
                  <a:srgbClr val="000092"/>
                </a:solidFill>
              </a:rPr>
              <a:t>ğ</a:t>
            </a:r>
            <a:r>
              <a:rPr lang="en-GB" sz="1900" dirty="0" err="1">
                <a:solidFill>
                  <a:srgbClr val="000092"/>
                </a:solidFill>
              </a:rPr>
              <a:t>rılamaz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endParaRPr lang="tr-TR" sz="1900" dirty="0">
              <a:solidFill>
                <a:srgbClr val="000092"/>
              </a:solidFill>
            </a:endParaRPr>
          </a:p>
          <a:p>
            <a:pPr algn="just">
              <a:buNone/>
            </a:pPr>
            <a:r>
              <a:rPr lang="tr-TR" sz="1900" dirty="0">
                <a:solidFill>
                  <a:srgbClr val="000092"/>
                </a:solidFill>
              </a:rPr>
              <a:t>	</a:t>
            </a:r>
          </a:p>
          <a:p>
            <a:pPr algn="just"/>
            <a:r>
              <a:rPr lang="en-GB" sz="1900" dirty="0" err="1">
                <a:solidFill>
                  <a:srgbClr val="000092"/>
                </a:solidFill>
              </a:rPr>
              <a:t>Çünkü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getInstance’a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koydu</a:t>
            </a:r>
            <a:r>
              <a:rPr lang="tr-TR" sz="1900" dirty="0">
                <a:solidFill>
                  <a:srgbClr val="000092"/>
                </a:solidFill>
              </a:rPr>
              <a:t>ğ</a:t>
            </a:r>
            <a:r>
              <a:rPr lang="en-GB" sz="1900" dirty="0" err="1">
                <a:solidFill>
                  <a:srgbClr val="000092"/>
                </a:solidFill>
              </a:rPr>
              <a:t>umuz</a:t>
            </a:r>
            <a:r>
              <a:rPr lang="en-GB" sz="1900" dirty="0">
                <a:solidFill>
                  <a:srgbClr val="000092"/>
                </a:solidFill>
              </a:rPr>
              <a:t> synchronized </a:t>
            </a:r>
            <a:r>
              <a:rPr lang="en-GB" sz="1900" dirty="0" err="1">
                <a:solidFill>
                  <a:srgbClr val="000092"/>
                </a:solidFill>
              </a:rPr>
              <a:t>anahtar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kelimesi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kitler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ve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tek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threadin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kullanımına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sunar</a:t>
            </a:r>
            <a:r>
              <a:rPr lang="en-GB" sz="1900" dirty="0">
                <a:solidFill>
                  <a:srgbClr val="000092"/>
                </a:solidFill>
              </a:rPr>
              <a:t>. Bu </a:t>
            </a:r>
            <a:r>
              <a:rPr lang="en-GB" sz="1900" dirty="0" err="1">
                <a:solidFill>
                  <a:srgbClr val="000092"/>
                </a:solidFill>
              </a:rPr>
              <a:t>da</a:t>
            </a:r>
            <a:r>
              <a:rPr lang="en-GB" sz="1900" dirty="0">
                <a:solidFill>
                  <a:srgbClr val="000092"/>
                </a:solidFill>
              </a:rPr>
              <a:t> singleton</a:t>
            </a:r>
            <a:r>
              <a:rPr lang="tr-TR" sz="1900" dirty="0">
                <a:solidFill>
                  <a:srgbClr val="000092"/>
                </a:solidFill>
              </a:rPr>
              <a:t> yapısının bozulmamasını garantiler ancak performans sorunlarına  sebep olur.</a:t>
            </a:r>
            <a:endParaRPr lang="en-GB" sz="1900" dirty="0">
              <a:solidFill>
                <a:srgbClr val="000092"/>
              </a:solidFill>
            </a:endParaRPr>
          </a:p>
          <a:p>
            <a:pPr algn="just">
              <a:buNone/>
            </a:pPr>
            <a:endParaRPr lang="en-GB" sz="2400" dirty="0">
              <a:latin typeface="Calibri Light" pitchFamily="34" charset="0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71414"/>
            <a:ext cx="4365625" cy="13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1586"/>
          </a:xfrm>
        </p:spPr>
        <p:txBody>
          <a:bodyPr/>
          <a:lstStyle/>
          <a:p>
            <a:pPr algn="ctr" rtl="0" eaLnBrk="1" latinLnBrk="0" hangingPunct="1"/>
            <a:r>
              <a:rPr lang="en-GB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Bill Pugh Singleton</a:t>
            </a:r>
          </a:p>
          <a:p>
            <a:endParaRPr lang="en-GB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48902" y="98072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tr-TR" sz="1900" dirty="0">
                <a:solidFill>
                  <a:srgbClr val="000092"/>
                </a:solidFill>
              </a:rPr>
              <a:t>S</a:t>
            </a:r>
            <a:r>
              <a:rPr lang="en-GB" sz="1900" dirty="0" err="1">
                <a:solidFill>
                  <a:srgbClr val="000092"/>
                </a:solidFill>
              </a:rPr>
              <a:t>ınıfın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instance’ı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yardımcı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sınıfta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tutuluyor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r>
              <a:rPr lang="en-GB" sz="1900" dirty="0" err="1">
                <a:solidFill>
                  <a:srgbClr val="000092"/>
                </a:solidFill>
              </a:rPr>
              <a:t>Sadece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çağırıldığı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zaman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yardımcı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sınıftan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faydalanılarak</a:t>
            </a:r>
            <a:r>
              <a:rPr lang="en-GB" sz="1900" dirty="0">
                <a:solidFill>
                  <a:srgbClr val="000092"/>
                </a:solidFill>
              </a:rPr>
              <a:t> instance </a:t>
            </a:r>
            <a:r>
              <a:rPr lang="en-GB" sz="1900" dirty="0" err="1">
                <a:solidFill>
                  <a:srgbClr val="000092"/>
                </a:solidFill>
              </a:rPr>
              <a:t>çağrılıyor</a:t>
            </a:r>
            <a:r>
              <a:rPr lang="tr-TR" sz="1900" dirty="0">
                <a:solidFill>
                  <a:srgbClr val="000092"/>
                </a:solidFill>
              </a:rPr>
              <a:t>.</a:t>
            </a:r>
          </a:p>
          <a:p>
            <a:pPr algn="just">
              <a:buNone/>
            </a:pPr>
            <a:endParaRPr lang="tr-TR" sz="1900" dirty="0">
              <a:solidFill>
                <a:srgbClr val="000092"/>
              </a:solidFill>
            </a:endParaRPr>
          </a:p>
          <a:p>
            <a:pPr algn="just"/>
            <a:r>
              <a:rPr lang="en-GB" sz="1900" dirty="0">
                <a:solidFill>
                  <a:srgbClr val="000092"/>
                </a:solidFill>
              </a:rPr>
              <a:t> </a:t>
            </a:r>
            <a:r>
              <a:rPr lang="en-GB" sz="1900" dirty="0" err="1">
                <a:solidFill>
                  <a:srgbClr val="000092"/>
                </a:solidFill>
              </a:rPr>
              <a:t>Böylece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yüklenme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zamanında</a:t>
            </a:r>
            <a:r>
              <a:rPr lang="en-GB" sz="1900" dirty="0">
                <a:solidFill>
                  <a:srgbClr val="000092"/>
                </a:solidFill>
              </a:rPr>
              <a:t> instance </a:t>
            </a:r>
            <a:r>
              <a:rPr lang="en-GB" sz="1900" dirty="0" err="1">
                <a:solidFill>
                  <a:srgbClr val="000092"/>
                </a:solidFill>
              </a:rPr>
              <a:t>oluşmuyor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sadece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erişilmeye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çalışıldığında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oluşturuluyordu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</a:p>
          <a:p>
            <a:pPr algn="just">
              <a:buNone/>
            </a:pPr>
            <a:endParaRPr lang="en-GB" sz="2400" dirty="0">
              <a:latin typeface="Calibri Light" pitchFamily="34" charset="0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71414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28690" y="908720"/>
            <a:ext cx="7772400" cy="47510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FACTORY</a:t>
            </a:r>
            <a:endParaRPr lang="tr-TR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92"/>
                </a:solidFill>
              </a:rPr>
              <a:t>•</a:t>
            </a:r>
            <a:r>
              <a:rPr lang="en-US" dirty="0" err="1">
                <a:solidFill>
                  <a:srgbClr val="000092"/>
                </a:solidFill>
              </a:rPr>
              <a:t>Amaç</a:t>
            </a:r>
            <a:r>
              <a:rPr lang="en-US" dirty="0">
                <a:solidFill>
                  <a:srgbClr val="000092"/>
                </a:solidFill>
              </a:rPr>
              <a:t>: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92"/>
                </a:solidFill>
              </a:rPr>
              <a:t>Birbirleri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ile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ilişkili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ya</a:t>
            </a:r>
            <a:r>
              <a:rPr lang="en-US" dirty="0">
                <a:solidFill>
                  <a:srgbClr val="000092"/>
                </a:solidFill>
              </a:rPr>
              <a:t> da </a:t>
            </a:r>
            <a:r>
              <a:rPr lang="en-US" dirty="0" err="1">
                <a:solidFill>
                  <a:srgbClr val="000092"/>
                </a:solidFill>
              </a:rPr>
              <a:t>aynı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aileden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olan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nesneleri</a:t>
            </a:r>
            <a:r>
              <a:rPr lang="en-US" dirty="0">
                <a:solidFill>
                  <a:srgbClr val="000092"/>
                </a:solidFill>
              </a:rPr>
              <a:t>, </a:t>
            </a:r>
            <a:r>
              <a:rPr lang="en-US" dirty="0" err="1">
                <a:solidFill>
                  <a:srgbClr val="000092"/>
                </a:solidFill>
              </a:rPr>
              <a:t>sınıflarını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belirtmeden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oluşturabilmek</a:t>
            </a:r>
            <a:r>
              <a:rPr lang="en-US" dirty="0">
                <a:solidFill>
                  <a:srgbClr val="000092"/>
                </a:solidFill>
              </a:rPr>
              <a:t>. </a:t>
            </a:r>
            <a:endParaRPr lang="tr-TR" dirty="0">
              <a:solidFill>
                <a:srgbClr val="000092"/>
              </a:solidFill>
            </a:endParaRPr>
          </a:p>
          <a:p>
            <a:pPr marL="0" indent="0">
              <a:buNone/>
            </a:pPr>
            <a:endParaRPr lang="tr-TR" dirty="0">
              <a:solidFill>
                <a:srgbClr val="000092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00092"/>
                </a:solidFill>
              </a:rPr>
              <a:t>statik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bir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metot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üzerinden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birbirinin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akranı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olan</a:t>
            </a:r>
            <a:r>
              <a:rPr lang="en-US" dirty="0">
                <a:solidFill>
                  <a:srgbClr val="000092"/>
                </a:solidFill>
              </a:rPr>
              <a:t>(</a:t>
            </a:r>
            <a:r>
              <a:rPr lang="en-US" dirty="0" err="1">
                <a:solidFill>
                  <a:srgbClr val="000092"/>
                </a:solidFill>
              </a:rPr>
              <a:t>aynı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sınıftan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türeyen</a:t>
            </a:r>
            <a:r>
              <a:rPr lang="en-US" dirty="0">
                <a:solidFill>
                  <a:srgbClr val="000092"/>
                </a:solidFill>
              </a:rPr>
              <a:t>) </a:t>
            </a:r>
            <a:r>
              <a:rPr lang="en-US" dirty="0" err="1">
                <a:solidFill>
                  <a:srgbClr val="000092"/>
                </a:solidFill>
              </a:rPr>
              <a:t>türdeş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nesneler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üretmektir</a:t>
            </a:r>
            <a:r>
              <a:rPr lang="en-US" dirty="0">
                <a:solidFill>
                  <a:srgbClr val="000092"/>
                </a:solidFill>
              </a:rPr>
              <a:t>. </a:t>
            </a:r>
            <a:endParaRPr lang="tr-TR" dirty="0">
              <a:solidFill>
                <a:srgbClr val="000092"/>
              </a:solidFill>
            </a:endParaRPr>
          </a:p>
          <a:p>
            <a:pPr marL="0" indent="0">
              <a:buNone/>
            </a:pPr>
            <a:endParaRPr lang="tr-TR" dirty="0">
              <a:solidFill>
                <a:srgbClr val="000092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rgbClr val="000092"/>
                </a:solidFill>
              </a:rPr>
              <a:t>İstemciyi nesne oluşturma mantığından soyutlar.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tr-TR" dirty="0" err="1">
                <a:solidFill>
                  <a:srgbClr val="000092"/>
                </a:solidFill>
              </a:rPr>
              <a:t>B</a:t>
            </a:r>
            <a:r>
              <a:rPr lang="en-US" dirty="0" err="1">
                <a:solidFill>
                  <a:srgbClr val="000092"/>
                </a:solidFill>
              </a:rPr>
              <a:t>ilgi</a:t>
            </a:r>
            <a:r>
              <a:rPr lang="en-US" dirty="0">
                <a:solidFill>
                  <a:srgbClr val="000092"/>
                </a:solidFill>
              </a:rPr>
              <a:t> ve </a:t>
            </a:r>
            <a:r>
              <a:rPr lang="en-US" dirty="0" err="1">
                <a:solidFill>
                  <a:srgbClr val="000092"/>
                </a:solidFill>
              </a:rPr>
              <a:t>sorumluluk</a:t>
            </a:r>
            <a:r>
              <a:rPr lang="en-US" dirty="0">
                <a:solidFill>
                  <a:srgbClr val="000092"/>
                </a:solidFill>
              </a:rPr>
              <a:t> client tan </a:t>
            </a:r>
            <a:r>
              <a:rPr lang="en-US" dirty="0" err="1">
                <a:solidFill>
                  <a:srgbClr val="000092"/>
                </a:solidFill>
              </a:rPr>
              <a:t>mümkün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olduğunca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alın</a:t>
            </a:r>
            <a:r>
              <a:rPr lang="tr-TR" dirty="0">
                <a:solidFill>
                  <a:srgbClr val="000092"/>
                </a:solidFill>
              </a:rPr>
              <a:t>ır.</a:t>
            </a:r>
            <a:endParaRPr lang="en-GB" dirty="0">
              <a:solidFill>
                <a:srgbClr val="00009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9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92"/>
                </a:solidFill>
              </a:rPr>
              <a:t>•</a:t>
            </a:r>
            <a:r>
              <a:rPr lang="en-US" dirty="0" err="1">
                <a:solidFill>
                  <a:srgbClr val="000092"/>
                </a:solidFill>
              </a:rPr>
              <a:t>Örnek</a:t>
            </a:r>
            <a:r>
              <a:rPr lang="en-US" dirty="0">
                <a:solidFill>
                  <a:srgbClr val="000092"/>
                </a:solidFill>
              </a:rPr>
              <a:t>: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92"/>
                </a:solidFill>
              </a:rPr>
              <a:t>Java’da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çeşitli</a:t>
            </a:r>
            <a:r>
              <a:rPr lang="en-US" dirty="0">
                <a:solidFill>
                  <a:srgbClr val="000092"/>
                </a:solidFill>
              </a:rPr>
              <a:t> GUI </a:t>
            </a:r>
            <a:r>
              <a:rPr lang="en-US" dirty="0" err="1">
                <a:solidFill>
                  <a:srgbClr val="000092"/>
                </a:solidFill>
              </a:rPr>
              <a:t>bileşenlerinin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görünüşünün</a:t>
            </a:r>
            <a:r>
              <a:rPr lang="en-US" dirty="0">
                <a:solidFill>
                  <a:srgbClr val="000092"/>
                </a:solidFill>
              </a:rPr>
              <a:t> (look-and-feel) </a:t>
            </a:r>
            <a:r>
              <a:rPr lang="en-US" dirty="0" err="1">
                <a:solidFill>
                  <a:srgbClr val="000092"/>
                </a:solidFill>
              </a:rPr>
              <a:t>çalışma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anında</a:t>
            </a:r>
            <a:r>
              <a:rPr lang="en-US" dirty="0">
                <a:solidFill>
                  <a:srgbClr val="000092"/>
                </a:solidFill>
              </a:rPr>
              <a:t> </a:t>
            </a:r>
            <a:r>
              <a:rPr lang="en-US" dirty="0" err="1">
                <a:solidFill>
                  <a:srgbClr val="000092"/>
                </a:solidFill>
              </a:rPr>
              <a:t>değiştirilebilmesi</a:t>
            </a:r>
            <a:r>
              <a:rPr lang="en-US" dirty="0">
                <a:solidFill>
                  <a:srgbClr val="000092"/>
                </a:solidFill>
              </a:rPr>
              <a:t> </a:t>
            </a:r>
          </a:p>
          <a:p>
            <a:pPr algn="just">
              <a:buNone/>
            </a:pPr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1071538" y="1"/>
            <a:ext cx="742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123728" y="230833"/>
            <a:ext cx="4601452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00FF"/>
                </a:solidFill>
              </a:rPr>
              <a:t>YARATIMSAL (CREATIONAL) KALIPLAR </a:t>
            </a:r>
          </a:p>
        </p:txBody>
      </p:sp>
    </p:spTree>
    <p:extLst>
      <p:ext uri="{BB962C8B-B14F-4D97-AF65-F5344CB8AC3E}">
        <p14:creationId xmlns:p14="http://schemas.microsoft.com/office/powerpoint/2010/main" val="63848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25470"/>
          </a:xfrm>
        </p:spPr>
        <p:txBody>
          <a:bodyPr>
            <a:normAutofit/>
          </a:bodyPr>
          <a:lstStyle/>
          <a:p>
            <a:pPr algn="just"/>
            <a:r>
              <a:rPr kumimoji="0" lang="tr-TR" sz="2400" b="1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1. Bölüm</a:t>
            </a:r>
            <a:endParaRPr kumimoji="0" lang="en-GB" sz="2400" b="1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28662" y="1142984"/>
            <a:ext cx="7772400" cy="4572000"/>
          </a:xfrm>
        </p:spPr>
        <p:txBody>
          <a:bodyPr>
            <a:normAutofit/>
          </a:bodyPr>
          <a:lstStyle/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 Bozukluklarının Belirtileri</a:t>
            </a:r>
            <a:endParaRPr kumimoji="0" lang="tr-TR" sz="2400" kern="1200" dirty="0" err="1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Design Pattern Principles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Creational Design Patterns</a:t>
            </a:r>
          </a:p>
          <a:p>
            <a:pPr lvl="1"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3"/>
              </a:rPr>
              <a:t>Singleton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lvl="1"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4"/>
              </a:rPr>
              <a:t>Factory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lvl="1"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5"/>
              </a:rPr>
              <a:t>Abstract Factory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lvl="1"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6"/>
              </a:rPr>
              <a:t>Builder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lvl="1"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7"/>
              </a:rPr>
              <a:t>Prototype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Başlık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25470"/>
          </a:xfrm>
        </p:spPr>
        <p:txBody>
          <a:bodyPr>
            <a:normAutofit/>
          </a:bodyPr>
          <a:lstStyle/>
          <a:p>
            <a:pPr algn="ctr"/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Design Pattern - Factory Pattern</a:t>
            </a:r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Örnek</a:t>
            </a: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14400" y="1139650"/>
            <a:ext cx="7772400" cy="475104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cs typeface="Times New Roman" pitchFamily="18" charset="0"/>
              </a:rPr>
              <a:t>	</a:t>
            </a:r>
            <a:r>
              <a:rPr lang="tr-TR" sz="1900" dirty="0">
                <a:solidFill>
                  <a:srgbClr val="000092"/>
                </a:solidFill>
              </a:rPr>
              <a:t>Uml Diyagram </a:t>
            </a:r>
          </a:p>
          <a:p>
            <a:pPr algn="just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endParaRPr lang="en-GB" sz="2400" dirty="0">
              <a:latin typeface="Calibri Light" pitchFamily="34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5165829"/>
            <a:ext cx="70305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0092"/>
                </a:solidFill>
              </a:rPr>
              <a:t>Her </a:t>
            </a:r>
            <a:r>
              <a:rPr lang="en-US" sz="1900" dirty="0" err="1">
                <a:solidFill>
                  <a:srgbClr val="000092"/>
                </a:solidFill>
              </a:rPr>
              <a:t>biri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şekil</a:t>
            </a:r>
            <a:r>
              <a:rPr lang="en-US" sz="1900" dirty="0">
                <a:solidFill>
                  <a:srgbClr val="000092"/>
                </a:solidFill>
              </a:rPr>
              <a:t>(Shape) </a:t>
            </a:r>
            <a:r>
              <a:rPr lang="en-US" sz="1900" dirty="0" err="1">
                <a:solidFill>
                  <a:srgbClr val="000092"/>
                </a:solidFill>
              </a:rPr>
              <a:t>olan</a:t>
            </a:r>
            <a:r>
              <a:rPr lang="en-US" sz="1900" dirty="0">
                <a:solidFill>
                  <a:srgbClr val="000092"/>
                </a:solidFill>
              </a:rPr>
              <a:t> Rectangle(</a:t>
            </a:r>
            <a:r>
              <a:rPr lang="en-US" sz="1900" dirty="0" err="1">
                <a:solidFill>
                  <a:srgbClr val="000092"/>
                </a:solidFill>
              </a:rPr>
              <a:t>Dikdörtgen</a:t>
            </a:r>
            <a:r>
              <a:rPr lang="en-US" sz="1900" dirty="0">
                <a:solidFill>
                  <a:srgbClr val="000092"/>
                </a:solidFill>
              </a:rPr>
              <a:t>), Triangle(</a:t>
            </a:r>
            <a:r>
              <a:rPr lang="en-US" sz="1900" dirty="0" err="1">
                <a:solidFill>
                  <a:srgbClr val="000092"/>
                </a:solidFill>
              </a:rPr>
              <a:t>Üçgen</a:t>
            </a:r>
            <a:r>
              <a:rPr lang="en-US" sz="1900" dirty="0">
                <a:solidFill>
                  <a:srgbClr val="000092"/>
                </a:solidFill>
              </a:rPr>
              <a:t>) ve </a:t>
            </a:r>
            <a:r>
              <a:rPr lang="tr-TR" sz="1900" dirty="0">
                <a:solidFill>
                  <a:srgbClr val="000092"/>
                </a:solidFill>
              </a:rPr>
              <a:t>  </a:t>
            </a:r>
            <a:r>
              <a:rPr lang="en-US" sz="1900" dirty="0">
                <a:solidFill>
                  <a:srgbClr val="000092"/>
                </a:solidFill>
              </a:rPr>
              <a:t>Square(</a:t>
            </a:r>
            <a:r>
              <a:rPr lang="en-US" sz="1900" dirty="0" err="1">
                <a:solidFill>
                  <a:srgbClr val="000092"/>
                </a:solidFill>
              </a:rPr>
              <a:t>Kare</a:t>
            </a:r>
            <a:r>
              <a:rPr lang="en-US" sz="1900" dirty="0">
                <a:solidFill>
                  <a:srgbClr val="000092"/>
                </a:solidFill>
              </a:rPr>
              <a:t>) </a:t>
            </a:r>
            <a:r>
              <a:rPr lang="en-US" sz="1900" dirty="0" err="1">
                <a:solidFill>
                  <a:srgbClr val="000092"/>
                </a:solidFill>
              </a:rPr>
              <a:t>sınıflarının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ortak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çatı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altında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üretilmesi</a:t>
            </a:r>
            <a:r>
              <a:rPr lang="en-US" sz="1900" dirty="0">
                <a:solidFill>
                  <a:srgbClr val="000092"/>
                </a:solidFill>
              </a:rPr>
              <a:t> Factory </a:t>
            </a:r>
            <a:r>
              <a:rPr lang="en-US" sz="1900" dirty="0" err="1">
                <a:solidFill>
                  <a:srgbClr val="000092"/>
                </a:solidFill>
              </a:rPr>
              <a:t>Tasarım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Desenini</a:t>
            </a:r>
            <a:r>
              <a:rPr lang="en-US" sz="1900" dirty="0">
                <a:solidFill>
                  <a:srgbClr val="000092"/>
                </a:solidFill>
              </a:rPr>
              <a:t> </a:t>
            </a:r>
            <a:r>
              <a:rPr lang="en-US" sz="1900" dirty="0" err="1">
                <a:solidFill>
                  <a:srgbClr val="000092"/>
                </a:solidFill>
              </a:rPr>
              <a:t>açıklar</a:t>
            </a:r>
            <a:r>
              <a:rPr lang="en-US" sz="1900" dirty="0">
                <a:solidFill>
                  <a:srgbClr val="000092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91390"/>
            <a:ext cx="6013769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24744"/>
            <a:ext cx="3682157" cy="4240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1760" y="260648"/>
            <a:ext cx="3941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Design </a:t>
            </a:r>
            <a:r>
              <a:rPr lang="en-US" sz="2000" b="1" dirty="0">
                <a:solidFill>
                  <a:srgbClr val="0000FF"/>
                </a:solidFill>
              </a:rPr>
              <a:t>Pattern</a:t>
            </a:r>
            <a:r>
              <a:rPr lang="en-US" b="1" dirty="0">
                <a:solidFill>
                  <a:srgbClr val="0000FF"/>
                </a:solidFill>
              </a:rPr>
              <a:t> - Factory Pattern</a:t>
            </a:r>
            <a:r>
              <a:rPr lang="tr-TR" b="1" dirty="0">
                <a:solidFill>
                  <a:srgbClr val="0000FF"/>
                </a:solidFill>
              </a:rPr>
              <a:t> Örnek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4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Başlık"/>
          <p:cNvSpPr>
            <a:spLocks noGrp="1"/>
          </p:cNvSpPr>
          <p:nvPr>
            <p:ph type="title"/>
          </p:nvPr>
        </p:nvSpPr>
        <p:spPr>
          <a:xfrm>
            <a:off x="928662" y="214290"/>
            <a:ext cx="7772400" cy="1143000"/>
          </a:xfrm>
        </p:spPr>
        <p:txBody>
          <a:bodyPr/>
          <a:lstStyle/>
          <a:p>
            <a:pPr algn="ctr" rtl="0" eaLnBrk="1" latinLnBrk="0" hangingPunct="1"/>
            <a:r>
              <a:rPr lang="en-US" sz="2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Design Pattern - Factory Pattern</a:t>
            </a:r>
            <a:endParaRPr lang="en-GB" sz="22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14400" y="1268760"/>
            <a:ext cx="7772400" cy="4751040"/>
          </a:xfrm>
        </p:spPr>
        <p:txBody>
          <a:bodyPr>
            <a:normAutofit/>
          </a:bodyPr>
          <a:lstStyle/>
          <a:p>
            <a:pPr algn="just"/>
            <a:r>
              <a:rPr lang="tr-TR" sz="1900" b="1" dirty="0" smtClean="0">
                <a:solidFill>
                  <a:srgbClr val="000092"/>
                </a:solidFill>
              </a:rPr>
              <a:t>Dezavantaj</a:t>
            </a:r>
            <a:endParaRPr lang="tr-TR" sz="1900" b="1" dirty="0">
              <a:solidFill>
                <a:srgbClr val="000092"/>
              </a:solidFill>
            </a:endParaRPr>
          </a:p>
          <a:p>
            <a:pPr algn="just">
              <a:buNone/>
            </a:pPr>
            <a:r>
              <a:rPr lang="tr-TR" sz="2400" dirty="0" smtClean="0">
                <a:latin typeface="Calibri Light" pitchFamily="34" charset="0"/>
                <a:cs typeface="Times New Roman" pitchFamily="18" charset="0"/>
              </a:rPr>
              <a:t>	</a:t>
            </a:r>
            <a:r>
              <a:rPr lang="en-US" sz="1900" dirty="0" err="1">
                <a:solidFill>
                  <a:srgbClr val="000092"/>
                </a:solidFill>
              </a:rPr>
              <a:t>Burada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öncelikle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şunu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söyleyelim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eğer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üçüncü</a:t>
            </a:r>
            <a:r>
              <a:rPr lang="en-US" sz="1900" dirty="0">
                <a:solidFill>
                  <a:srgbClr val="000092"/>
                </a:solidFill>
              </a:rPr>
              <a:t> product (</a:t>
            </a:r>
            <a:r>
              <a:rPr lang="en-US" sz="1900" dirty="0" err="1">
                <a:solidFill>
                  <a:srgbClr val="000092"/>
                </a:solidFill>
              </a:rPr>
              <a:t>ProductThree</a:t>
            </a:r>
            <a:r>
              <a:rPr lang="en-US" sz="1900" dirty="0">
                <a:solidFill>
                  <a:srgbClr val="000092"/>
                </a:solidFill>
              </a:rPr>
              <a:t>) </a:t>
            </a:r>
            <a:r>
              <a:rPr lang="en-US" sz="1900" dirty="0" err="1">
                <a:solidFill>
                  <a:srgbClr val="000092"/>
                </a:solidFill>
              </a:rPr>
              <a:t>ileride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dahil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edilmek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istenirse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yapılacak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şey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gidip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içerideki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seçme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lojik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ine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durum </a:t>
            </a:r>
            <a:r>
              <a:rPr lang="en-US" sz="1900" dirty="0" err="1">
                <a:solidFill>
                  <a:srgbClr val="000092"/>
                </a:solidFill>
              </a:rPr>
              <a:t>daha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eklenmesi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olacak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bize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bu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esnekliği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sağlıyor</a:t>
            </a:r>
            <a:r>
              <a:rPr lang="en-US" sz="1900" dirty="0" smtClean="0">
                <a:solidFill>
                  <a:srgbClr val="000092"/>
                </a:solidFill>
              </a:rPr>
              <a:t>.</a:t>
            </a:r>
            <a:endParaRPr lang="tr-TR" sz="1900" dirty="0" smtClean="0">
              <a:solidFill>
                <a:srgbClr val="000092"/>
              </a:solidFill>
            </a:endParaRPr>
          </a:p>
          <a:p>
            <a:pPr algn="just">
              <a:buNone/>
            </a:pPr>
            <a:endParaRPr lang="tr-TR" sz="1900" dirty="0">
              <a:solidFill>
                <a:srgbClr val="000092"/>
              </a:solidFill>
            </a:endParaRPr>
          </a:p>
          <a:p>
            <a:pPr algn="just">
              <a:buNone/>
            </a:pPr>
            <a:r>
              <a:rPr lang="tr-TR" sz="1900" dirty="0" smtClean="0">
                <a:solidFill>
                  <a:srgbClr val="000092"/>
                </a:solidFill>
              </a:rPr>
              <a:t>  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Ancak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buradaki</a:t>
            </a:r>
            <a:r>
              <a:rPr lang="en-US" sz="1900" dirty="0">
                <a:solidFill>
                  <a:srgbClr val="000092"/>
                </a:solidFill>
              </a:rPr>
              <a:t> problem Factory </a:t>
            </a:r>
            <a:r>
              <a:rPr lang="en-US" sz="1900" dirty="0" err="1">
                <a:solidFill>
                  <a:srgbClr val="000092"/>
                </a:solidFill>
              </a:rPr>
              <a:t>sınıfının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kendisinin</a:t>
            </a:r>
            <a:r>
              <a:rPr lang="en-US" sz="1900" dirty="0">
                <a:solidFill>
                  <a:srgbClr val="000092"/>
                </a:solidFill>
              </a:rPr>
              <a:t> OOP </a:t>
            </a:r>
            <a:r>
              <a:rPr lang="en-US" sz="1900" dirty="0" err="1">
                <a:solidFill>
                  <a:srgbClr val="000092"/>
                </a:solidFill>
              </a:rPr>
              <a:t>deki</a:t>
            </a:r>
            <a:r>
              <a:rPr lang="en-US" sz="1900" dirty="0">
                <a:solidFill>
                  <a:srgbClr val="000092"/>
                </a:solidFill>
              </a:rPr>
              <a:t> open-closed </a:t>
            </a:r>
            <a:r>
              <a:rPr lang="en-US" sz="1900" dirty="0" err="1">
                <a:solidFill>
                  <a:srgbClr val="000092"/>
                </a:solidFill>
              </a:rPr>
              <a:t>yani</a:t>
            </a:r>
            <a:r>
              <a:rPr lang="en-US" sz="1900" dirty="0">
                <a:solidFill>
                  <a:srgbClr val="000092"/>
                </a:solidFill>
              </a:rPr>
              <a:t> “open for extension closed for modification” </a:t>
            </a:r>
            <a:r>
              <a:rPr lang="en-US" sz="1900" dirty="0" err="1">
                <a:solidFill>
                  <a:srgbClr val="000092"/>
                </a:solidFill>
              </a:rPr>
              <a:t>prensibine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uymuyor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olması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çünkü</a:t>
            </a:r>
            <a:r>
              <a:rPr lang="en-US" sz="1900" dirty="0">
                <a:solidFill>
                  <a:srgbClr val="000092"/>
                </a:solidFill>
              </a:rPr>
              <a:t> her </a:t>
            </a:r>
            <a:r>
              <a:rPr lang="en-US" sz="1900" dirty="0" err="1">
                <a:solidFill>
                  <a:srgbClr val="000092"/>
                </a:solidFill>
              </a:rPr>
              <a:t>yeni</a:t>
            </a:r>
            <a:r>
              <a:rPr lang="en-US" sz="1900" dirty="0">
                <a:solidFill>
                  <a:srgbClr val="000092"/>
                </a:solidFill>
              </a:rPr>
              <a:t> Product </a:t>
            </a:r>
            <a:r>
              <a:rPr lang="en-US" sz="1900" dirty="0" err="1">
                <a:solidFill>
                  <a:srgbClr val="000092"/>
                </a:solidFill>
              </a:rPr>
              <a:t>eklediğimizde</a:t>
            </a:r>
            <a:r>
              <a:rPr lang="en-US" sz="1900" dirty="0">
                <a:solidFill>
                  <a:srgbClr val="000092"/>
                </a:solidFill>
              </a:rPr>
              <a:t> Factory </a:t>
            </a:r>
            <a:r>
              <a:rPr lang="en-US" sz="1900" dirty="0" err="1">
                <a:solidFill>
                  <a:srgbClr val="000092"/>
                </a:solidFill>
              </a:rPr>
              <a:t>sınıfını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baştan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değiştireceğimiz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anlamına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geliyor</a:t>
            </a:r>
            <a:r>
              <a:rPr lang="en-US" sz="1900" dirty="0">
                <a:solidFill>
                  <a:srgbClr val="000092"/>
                </a:solidFill>
              </a:rPr>
              <a:t> bu. </a:t>
            </a:r>
            <a:r>
              <a:rPr lang="en-US" sz="1900" dirty="0" err="1">
                <a:solidFill>
                  <a:srgbClr val="000092"/>
                </a:solidFill>
              </a:rPr>
              <a:t>Bunun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yerine</a:t>
            </a:r>
            <a:r>
              <a:rPr lang="en-US" sz="1900" dirty="0">
                <a:solidFill>
                  <a:srgbClr val="000092"/>
                </a:solidFill>
              </a:rPr>
              <a:t> Reflection ve </a:t>
            </a:r>
            <a:r>
              <a:rPr lang="en-US" sz="1900" dirty="0" err="1">
                <a:solidFill>
                  <a:srgbClr val="000092"/>
                </a:solidFill>
              </a:rPr>
              <a:t>Enum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yapısından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faydalanarak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çözüm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üretebiliriz</a:t>
            </a:r>
            <a:r>
              <a:rPr lang="en-US" sz="1900" dirty="0">
                <a:solidFill>
                  <a:srgbClr val="000092"/>
                </a:solidFill>
              </a:rPr>
              <a:t>.</a:t>
            </a:r>
            <a:endParaRPr lang="en-GB" sz="1900" dirty="0">
              <a:solidFill>
                <a:srgbClr val="000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9618"/>
          </a:xfrm>
        </p:spPr>
        <p:txBody>
          <a:bodyPr>
            <a:normAutofit/>
          </a:bodyPr>
          <a:lstStyle/>
          <a:p>
            <a:pPr algn="ctr"/>
            <a: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Design Pattern – </a:t>
            </a:r>
            <a:r>
              <a:rPr lang="tr-TR" sz="2000" b="1" spc="-5" dirty="0" err="1">
                <a:solidFill>
                  <a:srgbClr val="00007C"/>
                </a:solidFill>
                <a:latin typeface="Arial"/>
                <a:ea typeface="+mn-ea"/>
                <a:cs typeface="Arial"/>
              </a:rPr>
              <a:t>Abstract</a:t>
            </a:r>
            <a:r>
              <a:rPr lang="tr-TR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Factory Pattern</a:t>
            </a:r>
            <a:r>
              <a:rPr lang="tr-TR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/>
            </a:r>
            <a:b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</a:br>
            <a:endParaRPr lang="en-GB" sz="2000" b="1" spc="-5" dirty="0">
              <a:solidFill>
                <a:srgbClr val="00007C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85800" y="1203224"/>
            <a:ext cx="7772400" cy="475104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tr-TR" sz="1800" dirty="0">
                <a:solidFill>
                  <a:srgbClr val="000092"/>
                </a:solidFill>
              </a:rPr>
              <a:t>	</a:t>
            </a:r>
            <a:r>
              <a:rPr lang="tr-TR" sz="2000" dirty="0">
                <a:solidFill>
                  <a:srgbClr val="00007C"/>
                </a:solidFill>
                <a:latin typeface="Arial"/>
                <a:cs typeface="Arial"/>
              </a:rPr>
              <a:t>B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irbirinden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farklı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ama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ilişki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nesneleri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soyut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çatı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altından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üretilmesini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modelleyen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desendir</a:t>
            </a:r>
            <a:r>
              <a:rPr lang="tr-TR" sz="2000" dirty="0">
                <a:solidFill>
                  <a:srgbClr val="00007C"/>
                </a:solidFill>
                <a:latin typeface="Arial"/>
                <a:cs typeface="Arial"/>
              </a:rPr>
              <a:t>.</a:t>
            </a:r>
          </a:p>
          <a:p>
            <a:pPr algn="just">
              <a:buNone/>
            </a:pPr>
            <a:endParaRPr lang="tr-TR" sz="2000" dirty="0">
              <a:solidFill>
                <a:srgbClr val="00007C"/>
              </a:solidFill>
              <a:latin typeface="Arial"/>
              <a:cs typeface="Arial"/>
            </a:endParaRPr>
          </a:p>
          <a:p>
            <a:pPr algn="just">
              <a:buNone/>
            </a:pPr>
            <a:r>
              <a:rPr lang="tr-TR" sz="2000" dirty="0">
                <a:solidFill>
                  <a:srgbClr val="00007C"/>
                </a:solidFill>
                <a:latin typeface="Arial"/>
                <a:cs typeface="Arial"/>
              </a:rPr>
              <a:t>	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Factory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tasarım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kalıbında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nesnelerin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oluşturulması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için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gerekli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bilgi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ve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sorumluluk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client tan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mümkün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olduğunca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alınmaya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calışılmaktaydı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endParaRPr lang="tr-TR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algn="just">
              <a:buNone/>
            </a:pPr>
            <a:endParaRPr lang="tr-TR" sz="2000" dirty="0">
              <a:solidFill>
                <a:srgbClr val="00007C"/>
              </a:solidFill>
              <a:latin typeface="Arial"/>
              <a:cs typeface="Arial"/>
            </a:endParaRPr>
          </a:p>
          <a:p>
            <a:pPr algn="just">
              <a:buNone/>
            </a:pPr>
            <a:r>
              <a:rPr lang="tr-TR" sz="2000" dirty="0">
                <a:solidFill>
                  <a:srgbClr val="00007C"/>
                </a:solidFill>
                <a:latin typeface="Arial"/>
                <a:cs typeface="Arial"/>
              </a:rPr>
              <a:t>	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Abstract Factory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tasarım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kalıbı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ise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farklı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Product’lar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üreten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Fabrika’ların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soyutlanması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fikri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üzerine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kurulu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tasarım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kalıbıdır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. </a:t>
            </a:r>
            <a:endParaRPr lang="tr-TR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algn="just">
              <a:buNone/>
            </a:pPr>
            <a:endParaRPr lang="tr-TR" sz="2200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buNone/>
            </a:pPr>
            <a:endParaRPr lang="tr-TR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>
              <a:buNone/>
            </a:pPr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1071538" y="1"/>
            <a:ext cx="742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6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602"/>
          </a:xfrm>
        </p:spPr>
        <p:txBody>
          <a:bodyPr>
            <a:normAutofit/>
          </a:bodyPr>
          <a:lstStyle/>
          <a:p>
            <a:pPr algn="ctr"/>
            <a: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Design Pattern – </a:t>
            </a:r>
            <a:r>
              <a:rPr lang="tr-TR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Abstract </a:t>
            </a:r>
            <a:r>
              <a:rPr lang="en-US" sz="2000" b="1" spc="-5" dirty="0">
                <a:solidFill>
                  <a:srgbClr val="00007C"/>
                </a:solidFill>
                <a:latin typeface="Arial"/>
                <a:ea typeface="+mn-ea"/>
                <a:cs typeface="Arial"/>
              </a:rPr>
              <a:t>Factory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24744"/>
            <a:ext cx="7886700" cy="4351338"/>
          </a:xfrm>
        </p:spPr>
        <p:txBody>
          <a:bodyPr/>
          <a:lstStyle/>
          <a:p>
            <a:endParaRPr lang="en-US" dirty="0"/>
          </a:p>
          <a:p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Kalıbın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uygulanabileceği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anlar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: 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US" sz="200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sistemin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kendisine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ait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ürünlerin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nasıl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oluşturulduğu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birleştirildiği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ve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sunulduğundan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bağımsız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olmasının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istendiği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durumlar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tr-TR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US" sz="200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sistemin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farklı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ailelerden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herhangi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birindeki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nesneler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tarafından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yapılandırılması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gerektiğinde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</a:p>
          <a:p>
            <a:pPr marL="0" indent="0">
              <a:buNone/>
            </a:pPr>
            <a:endParaRPr lang="tr-TR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00007C"/>
                </a:solidFill>
                <a:latin typeface="Arial"/>
                <a:cs typeface="Arial"/>
              </a:rPr>
              <a:t>İlişkili</a:t>
            </a:r>
            <a:r>
              <a:rPr lang="en-US" sz="200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ürün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ailelerinden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oluşan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nesnelerin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birlikte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kullanılması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7C"/>
                </a:solidFill>
                <a:latin typeface="Arial"/>
                <a:cs typeface="Arial"/>
              </a:rPr>
              <a:t>gerektiğinde</a:t>
            </a:r>
            <a:r>
              <a:rPr lang="en-US" sz="2000" dirty="0">
                <a:solidFill>
                  <a:srgbClr val="00007C"/>
                </a:solidFill>
                <a:latin typeface="Arial"/>
                <a:cs typeface="Arial"/>
              </a:rPr>
              <a:t>,</a:t>
            </a:r>
            <a:r>
              <a:rPr lang="en-US" sz="2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</a:p>
          <a:p>
            <a:endParaRPr lang="en-US" sz="2200" dirty="0">
              <a:solidFill>
                <a:srgbClr val="00007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Başlık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571480"/>
          </a:xfrm>
        </p:spPr>
        <p:txBody>
          <a:bodyPr>
            <a:normAutofit/>
          </a:bodyPr>
          <a:lstStyle/>
          <a:p>
            <a:pPr algn="ctr"/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Design Pattern – </a:t>
            </a:r>
            <a:r>
              <a:rPr lang="tr-TR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Abstract</a:t>
            </a:r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Factory Pattern</a:t>
            </a: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914400" y="1268760"/>
            <a:ext cx="7772400" cy="475104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tr-TR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2" y="476672"/>
            <a:ext cx="8216656" cy="5145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582852"/>
            <a:ext cx="76328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0092"/>
                </a:solidFill>
              </a:rPr>
              <a:t>Factory </a:t>
            </a:r>
            <a:r>
              <a:rPr lang="en-US" sz="1900" dirty="0" err="1">
                <a:solidFill>
                  <a:srgbClr val="000092"/>
                </a:solidFill>
              </a:rPr>
              <a:t>sınıfımız</a:t>
            </a:r>
            <a:r>
              <a:rPr lang="en-US" sz="1900" dirty="0">
                <a:solidFill>
                  <a:srgbClr val="000092"/>
                </a:solidFill>
              </a:rPr>
              <a:t> abstract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sınıftır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birbiriyle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benzer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nesneleri</a:t>
            </a:r>
            <a:r>
              <a:rPr lang="en-US" sz="1900" dirty="0">
                <a:solidFill>
                  <a:srgbClr val="000092"/>
                </a:solidFill>
              </a:rPr>
              <a:t> (</a:t>
            </a:r>
            <a:r>
              <a:rPr lang="en-US" sz="1900" dirty="0" err="1">
                <a:solidFill>
                  <a:srgbClr val="000092"/>
                </a:solidFill>
              </a:rPr>
              <a:t>bu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örnekte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lastikler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kendi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içinde</a:t>
            </a:r>
            <a:r>
              <a:rPr lang="en-US" sz="1900" dirty="0">
                <a:solidFill>
                  <a:srgbClr val="000092"/>
                </a:solidFill>
              </a:rPr>
              <a:t> ve </a:t>
            </a:r>
            <a:r>
              <a:rPr lang="en-US" sz="1900" dirty="0" err="1">
                <a:solidFill>
                  <a:srgbClr val="000092"/>
                </a:solidFill>
              </a:rPr>
              <a:t>farlar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kendi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içinde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benzerdir</a:t>
            </a:r>
            <a:r>
              <a:rPr lang="en-US" sz="1900" dirty="0">
                <a:solidFill>
                  <a:srgbClr val="000092"/>
                </a:solidFill>
              </a:rPr>
              <a:t>) </a:t>
            </a:r>
            <a:r>
              <a:rPr lang="en-US" sz="1900" dirty="0" err="1">
                <a:solidFill>
                  <a:srgbClr val="000092"/>
                </a:solidFill>
              </a:rPr>
              <a:t>oluşturmak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için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ortak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arayüz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sağlar</a:t>
            </a:r>
            <a:r>
              <a:rPr lang="en-US" sz="1900" dirty="0">
                <a:solidFill>
                  <a:srgbClr val="000092"/>
                </a:solidFill>
              </a:rPr>
              <a:t>. </a:t>
            </a:r>
            <a:r>
              <a:rPr lang="en-US" sz="1900" dirty="0" err="1">
                <a:solidFill>
                  <a:srgbClr val="000092"/>
                </a:solidFill>
              </a:rPr>
              <a:t>Aslında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nesne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fabrikalarını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soyutlayan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yapı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olmaktadır</a:t>
            </a:r>
            <a:r>
              <a:rPr lang="tr-TR" sz="1900" dirty="0">
                <a:solidFill>
                  <a:srgbClr val="000092"/>
                </a:solidFill>
              </a:rPr>
              <a:t>.</a:t>
            </a:r>
            <a:endParaRPr lang="en-US" sz="1900" dirty="0">
              <a:solidFill>
                <a:srgbClr val="000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6632"/>
            <a:ext cx="7372350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4" y="2996952"/>
            <a:ext cx="4611216" cy="30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196752"/>
            <a:ext cx="73342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36712"/>
            <a:ext cx="7886700" cy="831626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Java </a:t>
            </a:r>
            <a:r>
              <a:rPr lang="en-US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APIlerinde</a:t>
            </a:r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Abstract </a:t>
            </a:r>
            <a:r>
              <a:rPr lang="en-US" sz="2100" b="1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javax.xml.parsers.DocumentBuilderFactory</a:t>
            </a:r>
            <a:r>
              <a:rPr lang="en-US" i="1" dirty="0"/>
              <a:t> </a:t>
            </a:r>
            <a:r>
              <a:rPr lang="en-US" i="1" dirty="0" err="1"/>
              <a:t>newDocumentBuilder</a:t>
            </a:r>
            <a:r>
              <a:rPr lang="en-US" i="1" dirty="0"/>
              <a:t>()</a:t>
            </a:r>
          </a:p>
          <a:p>
            <a:r>
              <a:rPr lang="en-US" i="1" dirty="0" err="1"/>
              <a:t>javax.xml.transform.TransformerFactory</a:t>
            </a:r>
            <a:r>
              <a:rPr lang="en-US" i="1" dirty="0"/>
              <a:t> </a:t>
            </a:r>
            <a:r>
              <a:rPr lang="en-US" i="1" dirty="0" err="1"/>
              <a:t>newTransformer</a:t>
            </a:r>
            <a:r>
              <a:rPr lang="en-US" i="1" dirty="0"/>
              <a:t>()</a:t>
            </a:r>
          </a:p>
          <a:p>
            <a:r>
              <a:rPr lang="en-US" i="1" dirty="0" err="1"/>
              <a:t>javax.xml.xpath.XPathFactory</a:t>
            </a:r>
            <a:r>
              <a:rPr lang="en-US" i="1" dirty="0"/>
              <a:t> </a:t>
            </a:r>
            <a:r>
              <a:rPr lang="en-US" i="1" dirty="0" err="1"/>
              <a:t>newInstance</a:t>
            </a:r>
            <a:r>
              <a:rPr lang="en-US" i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Başlık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359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19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tr-TR" sz="19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9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tr-TR" sz="19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9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Pattern</a:t>
            </a:r>
            <a:r>
              <a:rPr lang="en-US" sz="19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9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</a:br>
            <a:endParaRPr lang="en-GB" sz="19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539552" y="980728"/>
            <a:ext cx="8115328" cy="4751040"/>
          </a:xfrm>
        </p:spPr>
        <p:txBody>
          <a:bodyPr>
            <a:normAutofit/>
          </a:bodyPr>
          <a:lstStyle/>
          <a:p>
            <a:pPr algn="just"/>
            <a:r>
              <a:rPr lang="tr-TR" sz="1900" dirty="0">
                <a:solidFill>
                  <a:srgbClr val="000092"/>
                </a:solidFill>
              </a:rPr>
              <a:t>K</a:t>
            </a:r>
            <a:r>
              <a:rPr lang="en-GB" sz="1900" dirty="0" err="1">
                <a:solidFill>
                  <a:srgbClr val="000092"/>
                </a:solidFill>
              </a:rPr>
              <a:t>ompleks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yapıdaki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sınıfların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tasarımında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kullanılan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modeld</a:t>
            </a:r>
            <a:r>
              <a:rPr lang="tr-TR" sz="1900" dirty="0">
                <a:solidFill>
                  <a:srgbClr val="000092"/>
                </a:solidFill>
              </a:rPr>
              <a:t>ir.</a:t>
            </a:r>
          </a:p>
          <a:p>
            <a:pPr algn="just"/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nesnenin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karmaşık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olduğunun</a:t>
            </a:r>
            <a:r>
              <a:rPr lang="en-GB" sz="1900" dirty="0">
                <a:solidFill>
                  <a:srgbClr val="000092"/>
                </a:solidFill>
              </a:rPr>
              <a:t> en </a:t>
            </a:r>
            <a:r>
              <a:rPr lang="en-GB" sz="1900" dirty="0" err="1">
                <a:solidFill>
                  <a:srgbClr val="000092"/>
                </a:solidFill>
              </a:rPr>
              <a:t>temel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göstergesi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çok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parametre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kurucularıdır</a:t>
            </a:r>
            <a:r>
              <a:rPr lang="en-GB" sz="1900" dirty="0">
                <a:solidFill>
                  <a:srgbClr val="000092"/>
                </a:solidFill>
              </a:rPr>
              <a:t> (constructor). </a:t>
            </a:r>
            <a:r>
              <a:rPr lang="en-GB" sz="1900" dirty="0" err="1">
                <a:solidFill>
                  <a:srgbClr val="000092"/>
                </a:solidFill>
              </a:rPr>
              <a:t>Kurucuya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geçilen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parametrelerin</a:t>
            </a:r>
            <a:r>
              <a:rPr lang="en-GB" sz="1900" dirty="0">
                <a:solidFill>
                  <a:srgbClr val="000092"/>
                </a:solidFill>
              </a:rPr>
              <a:t> de </a:t>
            </a:r>
            <a:r>
              <a:rPr lang="en-GB" sz="1900" dirty="0" err="1">
                <a:solidFill>
                  <a:srgbClr val="000092"/>
                </a:solidFill>
              </a:rPr>
              <a:t>oluşturulması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gerektiği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düşünüldüğünde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bu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sürecin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soyutlanması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gerektiği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açık</a:t>
            </a:r>
            <a:r>
              <a:rPr lang="en-GB" sz="1900" dirty="0">
                <a:solidFill>
                  <a:srgbClr val="000092"/>
                </a:solidFill>
              </a:rPr>
              <a:t> hale </a:t>
            </a:r>
            <a:r>
              <a:rPr lang="en-GB" sz="1900" dirty="0" err="1">
                <a:solidFill>
                  <a:srgbClr val="000092"/>
                </a:solidFill>
              </a:rPr>
              <a:t>gelir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  <a:endParaRPr lang="tr-TR" sz="1900" dirty="0">
              <a:solidFill>
                <a:srgbClr val="000092"/>
              </a:solidFill>
            </a:endParaRPr>
          </a:p>
          <a:p>
            <a:pPr algn="just"/>
            <a:r>
              <a:rPr lang="tr-TR" sz="1900" dirty="0">
                <a:solidFill>
                  <a:srgbClr val="000092"/>
                </a:solidFill>
              </a:rPr>
              <a:t>C</a:t>
            </a:r>
            <a:r>
              <a:rPr lang="en-GB" sz="1900" dirty="0" err="1">
                <a:solidFill>
                  <a:srgbClr val="000092"/>
                </a:solidFill>
              </a:rPr>
              <a:t>onstructor’ın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hangi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parametresi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hangi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tip’i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alıyor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hangi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sırada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bilmiyoruz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ve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yönetmesi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zor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oluyor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</a:p>
          <a:p>
            <a:pPr algn="just">
              <a:buNone/>
            </a:pPr>
            <a:r>
              <a:rPr lang="tr-TR" sz="1900" dirty="0">
                <a:solidFill>
                  <a:srgbClr val="000092"/>
                </a:solidFill>
              </a:rPr>
              <a:t>	</a:t>
            </a:r>
            <a:r>
              <a:rPr lang="en-GB" sz="1900" dirty="0" err="1">
                <a:solidFill>
                  <a:srgbClr val="000092"/>
                </a:solidFill>
              </a:rPr>
              <a:t>Birden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fazla</a:t>
            </a:r>
            <a:r>
              <a:rPr lang="en-GB" sz="1900" dirty="0">
                <a:solidFill>
                  <a:srgbClr val="000092"/>
                </a:solidFill>
              </a:rPr>
              <a:t> constructor </a:t>
            </a:r>
            <a:r>
              <a:rPr lang="en-GB" sz="1900" dirty="0" err="1">
                <a:solidFill>
                  <a:srgbClr val="000092"/>
                </a:solidFill>
              </a:rPr>
              <a:t>kod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kalitesini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düşürüyor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r>
              <a:rPr lang="en-GB" sz="1900" dirty="0" err="1">
                <a:solidFill>
                  <a:srgbClr val="000092"/>
                </a:solidFill>
              </a:rPr>
              <a:t>Kodun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okunmasını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zorlaştırıyor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</a:p>
          <a:p>
            <a:pPr algn="just"/>
            <a:r>
              <a:rPr lang="en-GB" sz="1900" dirty="0" err="1">
                <a:solidFill>
                  <a:srgbClr val="000092"/>
                </a:solidFill>
              </a:rPr>
              <a:t>Bizi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tek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constructor’da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parametreleri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kullanmaya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zorluyor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yeni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constructorlar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yazmaya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</a:p>
          <a:p>
            <a:pPr algn="just">
              <a:buNone/>
            </a:pPr>
            <a:r>
              <a:rPr lang="tr-TR" sz="1900" dirty="0">
                <a:solidFill>
                  <a:srgbClr val="000092"/>
                </a:solidFill>
              </a:rPr>
              <a:t>	</a:t>
            </a:r>
            <a:r>
              <a:rPr lang="en-GB" sz="1900" dirty="0" err="1">
                <a:solidFill>
                  <a:srgbClr val="000092"/>
                </a:solidFill>
              </a:rPr>
              <a:t>Peki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bu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sorunu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nasıl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çözeceğiz</a:t>
            </a:r>
            <a:r>
              <a:rPr lang="en-GB" sz="1900" dirty="0">
                <a:solidFill>
                  <a:srgbClr val="000092"/>
                </a:solidFill>
              </a:rPr>
              <a:t> ? </a:t>
            </a:r>
            <a:r>
              <a:rPr lang="en-GB" sz="1900" dirty="0" err="1">
                <a:solidFill>
                  <a:srgbClr val="000092"/>
                </a:solidFill>
              </a:rPr>
              <a:t>İşte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burada</a:t>
            </a:r>
            <a:r>
              <a:rPr lang="en-GB" sz="1900" dirty="0">
                <a:solidFill>
                  <a:srgbClr val="000092"/>
                </a:solidFill>
              </a:rPr>
              <a:t> builder </a:t>
            </a:r>
            <a:r>
              <a:rPr lang="en-GB" sz="1900" dirty="0" err="1">
                <a:solidFill>
                  <a:srgbClr val="000092"/>
                </a:solidFill>
              </a:rPr>
              <a:t>yapısı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devreye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giriyor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</a:p>
          <a:p>
            <a:pPr algn="just">
              <a:buNone/>
            </a:pPr>
            <a:endParaRPr lang="en-GB" sz="2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1071538" y="1"/>
            <a:ext cx="742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6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85786" y="785794"/>
            <a:ext cx="7772400" cy="4572000"/>
          </a:xfrm>
        </p:spPr>
        <p:txBody>
          <a:bodyPr>
            <a:normAutofit/>
          </a:bodyPr>
          <a:lstStyle/>
          <a:p>
            <a:pPr algn="just"/>
            <a:endParaRPr lang="tr-TR" sz="2400" b="1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r>
              <a:rPr lang="en-GB" sz="2400" b="1" dirty="0" smtClean="0">
                <a:latin typeface="Calibri Light" pitchFamily="34" charset="0"/>
                <a:cs typeface="Times New Roman" pitchFamily="18" charset="0"/>
              </a:rPr>
              <a:t>Structural Design Patterns</a:t>
            </a: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2"/>
              </a:rPr>
              <a:t>Adapter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3"/>
              </a:rPr>
              <a:t>Facade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  <a:hlinkClick r:id="rId4"/>
              </a:rPr>
              <a:t>Decorator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lang="tr-TR" sz="2400" dirty="0" err="1" smtClean="0">
                <a:latin typeface="Calibri Light" pitchFamily="34" charset="0"/>
                <a:cs typeface="Times New Roman" pitchFamily="18" charset="0"/>
                <a:hlinkClick r:id="rId4"/>
              </a:rPr>
              <a:t>Composite</a:t>
            </a:r>
            <a:endParaRPr lang="tr-TR" sz="2400" dirty="0" smtClean="0">
              <a:latin typeface="Calibri Light" pitchFamily="34" charset="0"/>
              <a:cs typeface="Times New Roman" pitchFamily="18" charset="0"/>
              <a:hlinkClick r:id="rId4"/>
            </a:endParaRPr>
          </a:p>
          <a:p>
            <a:pPr algn="just"/>
            <a:r>
              <a:rPr lang="en-GB" sz="2400" b="1" dirty="0" err="1" smtClean="0">
                <a:latin typeface="Calibri Light" pitchFamily="34" charset="0"/>
                <a:cs typeface="Times New Roman" pitchFamily="18" charset="0"/>
              </a:rPr>
              <a:t>Behavioral</a:t>
            </a:r>
            <a:r>
              <a:rPr lang="en-GB" sz="2400" b="1" dirty="0" smtClean="0">
                <a:latin typeface="Calibri Light" pitchFamily="34" charset="0"/>
                <a:cs typeface="Times New Roman" pitchFamily="18" charset="0"/>
              </a:rPr>
              <a:t> Design Patterns</a:t>
            </a:r>
            <a:endParaRPr lang="tr-TR" sz="2400" b="1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r>
              <a:rPr lang="tr-TR" sz="2400" dirty="0" err="1" smtClean="0">
                <a:latin typeface="Calibri Light" pitchFamily="34" charset="0"/>
                <a:cs typeface="Times New Roman" pitchFamily="18" charset="0"/>
                <a:hlinkClick r:id="rId4"/>
              </a:rPr>
              <a:t>Observer</a:t>
            </a:r>
            <a:endParaRPr lang="tr-TR" sz="2400" dirty="0" smtClean="0">
              <a:latin typeface="Calibri Light" pitchFamily="34" charset="0"/>
              <a:cs typeface="Times New Roman" pitchFamily="18" charset="0"/>
              <a:hlinkClick r:id="rId4"/>
            </a:endParaRPr>
          </a:p>
          <a:p>
            <a:pPr algn="just"/>
            <a:r>
              <a:rPr lang="tr-TR" sz="2400" dirty="0" err="1" smtClean="0">
                <a:latin typeface="Calibri Light" pitchFamily="34" charset="0"/>
                <a:cs typeface="Times New Roman" pitchFamily="18" charset="0"/>
                <a:hlinkClick r:id="rId4"/>
              </a:rPr>
              <a:t>Moderator</a:t>
            </a:r>
            <a:endParaRPr lang="tr-TR" sz="2400" dirty="0" smtClean="0">
              <a:latin typeface="Calibri Light" pitchFamily="34" charset="0"/>
              <a:cs typeface="Times New Roman" pitchFamily="18" charset="0"/>
              <a:hlinkClick r:id="rId4"/>
            </a:endParaRPr>
          </a:p>
          <a:p>
            <a:pPr algn="just"/>
            <a:r>
              <a:rPr lang="en-GB" sz="2400" dirty="0" err="1" smtClean="0">
                <a:latin typeface="Calibri Light" pitchFamily="34" charset="0"/>
                <a:cs typeface="Times New Roman" pitchFamily="18" charset="0"/>
                <a:hlinkClick r:id="rId4"/>
              </a:rPr>
              <a:t>Chain Of Responsibility Pattern</a:t>
            </a:r>
          </a:p>
          <a:p>
            <a:pPr algn="just"/>
            <a:endParaRPr lang="tr-TR" sz="2400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endParaRPr lang="en-GB" sz="2400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endParaRPr lang="en-GB" sz="2400" dirty="0" smtClean="0">
              <a:latin typeface="Calibri Light" pitchFamily="34" charset="0"/>
              <a:cs typeface="Times New Roman" pitchFamily="18" charset="0"/>
            </a:endParaRP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Başlık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43594"/>
          </a:xfrm>
        </p:spPr>
        <p:txBody>
          <a:bodyPr>
            <a:normAutofit fontScale="90000"/>
          </a:bodyPr>
          <a:lstStyle/>
          <a:p>
            <a:pPr algn="ctr"/>
            <a:r>
              <a:rPr lang="tr-TR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tr-TR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2100" b="1" dirty="0" err="1">
                <a:solidFill>
                  <a:srgbClr val="0000FF"/>
                </a:solidFill>
                <a:latin typeface="+mn-lt"/>
                <a:ea typeface="+mn-ea"/>
                <a:cs typeface="+mn-cs"/>
              </a:rPr>
              <a:t>Pattern</a:t>
            </a:r>
            <a: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1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</a:br>
            <a:endParaRPr lang="en-GB" sz="2100" b="1" dirty="0">
              <a:solidFill>
                <a:srgbClr val="0000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181763"/>
            <a:ext cx="7772400" cy="2629272"/>
          </a:xfrm>
        </p:spPr>
        <p:txBody>
          <a:bodyPr>
            <a:normAutofit/>
          </a:bodyPr>
          <a:lstStyle/>
          <a:p>
            <a:r>
              <a:rPr lang="tr-TR" sz="1900" b="1" dirty="0">
                <a:solidFill>
                  <a:srgbClr val="000092"/>
                </a:solidFill>
              </a:rPr>
              <a:t>Avantaj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92"/>
                </a:solidFill>
              </a:rPr>
              <a:t>Builder </a:t>
            </a:r>
            <a:r>
              <a:rPr lang="en-US" sz="1900" dirty="0" err="1">
                <a:solidFill>
                  <a:srgbClr val="000092"/>
                </a:solidFill>
              </a:rPr>
              <a:t>tasarım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deseni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karmaşık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nesnelerin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oluşturulmasında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daha</a:t>
            </a:r>
            <a:r>
              <a:rPr lang="en-US" sz="1900" dirty="0">
                <a:solidFill>
                  <a:srgbClr val="000092"/>
                </a:solidFill>
              </a:rPr>
              <a:t> robust ve </a:t>
            </a:r>
            <a:r>
              <a:rPr lang="en-US" sz="1900" dirty="0" err="1">
                <a:solidFill>
                  <a:srgbClr val="000092"/>
                </a:solidFill>
              </a:rPr>
              <a:t>kullanımı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kolaydır</a:t>
            </a:r>
            <a:r>
              <a:rPr lang="en-US" sz="1900" dirty="0">
                <a:solidFill>
                  <a:srgbClr val="000092"/>
                </a:solidFill>
              </a:rPr>
              <a:t>.</a:t>
            </a:r>
            <a:r>
              <a:rPr lang="tr-TR" sz="1900" dirty="0">
                <a:solidFill>
                  <a:srgbClr val="000092"/>
                </a:solidFill>
              </a:rPr>
              <a:t> </a:t>
            </a:r>
          </a:p>
          <a:p>
            <a:r>
              <a:rPr lang="tr-TR" sz="1900" b="1" dirty="0">
                <a:solidFill>
                  <a:srgbClr val="000092"/>
                </a:solidFill>
              </a:rPr>
              <a:t>Dezavantaj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92"/>
                </a:solidFill>
              </a:rPr>
              <a:t>Bunun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yanında</a:t>
            </a:r>
            <a:r>
              <a:rPr lang="en-US" sz="1900" dirty="0">
                <a:solidFill>
                  <a:srgbClr val="000092"/>
                </a:solidFill>
              </a:rPr>
              <a:t> verbose(</a:t>
            </a:r>
            <a:r>
              <a:rPr lang="en-US" sz="1900" dirty="0" err="1">
                <a:solidFill>
                  <a:srgbClr val="000092"/>
                </a:solidFill>
              </a:rPr>
              <a:t>fazladan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kodlardan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oluşabilme</a:t>
            </a:r>
            <a:r>
              <a:rPr lang="en-US" sz="1900" dirty="0">
                <a:solidFill>
                  <a:srgbClr val="000092"/>
                </a:solidFill>
              </a:rPr>
              <a:t>) ve code duplication(</a:t>
            </a:r>
            <a:r>
              <a:rPr lang="en-US" sz="1900" dirty="0" err="1">
                <a:solidFill>
                  <a:srgbClr val="000092"/>
                </a:solidFill>
              </a:rPr>
              <a:t>tekrar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kodlar</a:t>
            </a:r>
            <a:r>
              <a:rPr lang="en-US" sz="1900" dirty="0">
                <a:solidFill>
                  <a:srgbClr val="000092"/>
                </a:solidFill>
              </a:rPr>
              <a:t>) </a:t>
            </a:r>
            <a:r>
              <a:rPr lang="en-US" sz="1900" dirty="0" err="1">
                <a:solidFill>
                  <a:srgbClr val="000092"/>
                </a:solidFill>
              </a:rPr>
              <a:t>yaratan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creational pattern </a:t>
            </a:r>
            <a:r>
              <a:rPr lang="en-US" sz="1900" dirty="0" err="1">
                <a:solidFill>
                  <a:srgbClr val="000092"/>
                </a:solidFill>
              </a:rPr>
              <a:t>olarak</a:t>
            </a:r>
            <a:r>
              <a:rPr lang="en-US" sz="1900" dirty="0">
                <a:solidFill>
                  <a:srgbClr val="000092"/>
                </a:solidFill>
              </a:rPr>
              <a:t> da </a:t>
            </a:r>
            <a:r>
              <a:rPr lang="en-US" sz="1900" dirty="0" err="1">
                <a:solidFill>
                  <a:srgbClr val="000092"/>
                </a:solidFill>
              </a:rPr>
              <a:t>bilinmektedir</a:t>
            </a:r>
            <a:r>
              <a:rPr lang="en-US" sz="1900" dirty="0">
                <a:solidFill>
                  <a:srgbClr val="000092"/>
                </a:solidFill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20" y="3717032"/>
            <a:ext cx="3024336" cy="1728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15" y="3429000"/>
            <a:ext cx="4095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-24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4571365" h="3427729">
                <a:moveTo>
                  <a:pt x="0" y="3427729"/>
                </a:moveTo>
                <a:lnTo>
                  <a:pt x="4571365" y="3427729"/>
                </a:lnTo>
                <a:lnTo>
                  <a:pt x="4571365" y="0"/>
                </a:lnTo>
                <a:lnTo>
                  <a:pt x="0" y="0"/>
                </a:lnTo>
                <a:lnTo>
                  <a:pt x="0" y="342772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Dikdörtgen"/>
          <p:cNvSpPr/>
          <p:nvPr/>
        </p:nvSpPr>
        <p:spPr>
          <a:xfrm>
            <a:off x="571472" y="1643050"/>
            <a:ext cx="77153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tr-TR" b="1" spc="-20" dirty="0" smtClean="0">
                <a:solidFill>
                  <a:srgbClr val="00007C"/>
                </a:solidFill>
                <a:latin typeface="Arial"/>
                <a:cs typeface="Arial"/>
              </a:rPr>
              <a:t>Yazılım Kalitesi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İyi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B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ir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T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asarıma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G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ötüren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T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emel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İ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lkeler</a:t>
            </a:r>
            <a:endParaRPr lang="tr-TR" b="1" spc="-2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Tasarım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Bozukluklarının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Belirtileri</a:t>
            </a:r>
            <a:endParaRPr lang="tr-TR" b="1" spc="-2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Design Pattern Principles</a:t>
            </a:r>
            <a:endParaRPr lang="tr-TR" b="1" spc="-2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Tasarım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Kalıbı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b="1" spc="-20" dirty="0" smtClean="0">
                <a:solidFill>
                  <a:srgbClr val="00007C"/>
                </a:solidFill>
                <a:latin typeface="Arial"/>
                <a:cs typeface="Arial"/>
              </a:rPr>
              <a:t> N</a:t>
            </a:r>
            <a:r>
              <a:rPr lang="en-GB" b="1" spc="-20" dirty="0" err="1" smtClean="0">
                <a:solidFill>
                  <a:srgbClr val="00007C"/>
                </a:solidFill>
                <a:latin typeface="Arial"/>
                <a:cs typeface="Arial"/>
              </a:rPr>
              <a:t>edir</a:t>
            </a: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?</a:t>
            </a:r>
            <a:endParaRPr lang="tr-TR" b="1" spc="-2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b="1" spc="-20" dirty="0" smtClean="0">
                <a:solidFill>
                  <a:srgbClr val="00007C"/>
                </a:solidFill>
                <a:latin typeface="Arial"/>
                <a:cs typeface="Arial"/>
              </a:rPr>
              <a:t>Creational Design Patterns</a:t>
            </a: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3"/>
              </a:rPr>
              <a:t>Singleton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4"/>
              </a:rPr>
              <a:t>Factory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Abstract Factory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6"/>
              </a:rPr>
              <a:t>Builder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7"/>
              </a:rPr>
              <a:t>Prototype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642910" y="714356"/>
            <a:ext cx="79296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1. Bölüm</a:t>
            </a:r>
            <a:endParaRPr lang="en-GB" sz="2000" b="1" spc="-5" dirty="0" smtClean="0">
              <a:solidFill>
                <a:srgbClr val="00007C"/>
              </a:solidFill>
              <a:latin typeface="Arial"/>
              <a:cs typeface="Arial"/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571472" y="214290"/>
            <a:ext cx="7215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Tasarım Prensipleri Ve </a:t>
            </a:r>
            <a:r>
              <a:rPr lang="tr-TR" sz="2000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Design</a:t>
            </a:r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sz="2000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Pattern</a:t>
            </a:r>
            <a:endParaRPr lang="en-GB" sz="2000" b="1" spc="-5" dirty="0">
              <a:solidFill>
                <a:srgbClr val="00007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-24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4571365" h="3427729">
                <a:moveTo>
                  <a:pt x="0" y="3427729"/>
                </a:moveTo>
                <a:lnTo>
                  <a:pt x="4571365" y="3427729"/>
                </a:lnTo>
                <a:lnTo>
                  <a:pt x="4571365" y="0"/>
                </a:lnTo>
                <a:lnTo>
                  <a:pt x="0" y="0"/>
                </a:lnTo>
                <a:lnTo>
                  <a:pt x="0" y="342772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Dikdörtgen"/>
          <p:cNvSpPr/>
          <p:nvPr/>
        </p:nvSpPr>
        <p:spPr>
          <a:xfrm>
            <a:off x="971600" y="1643050"/>
            <a:ext cx="731517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spc="-5" dirty="0">
                <a:solidFill>
                  <a:srgbClr val="00007C"/>
                </a:solidFill>
                <a:latin typeface="Arial"/>
                <a:cs typeface="Arial"/>
              </a:rPr>
              <a:t>Structural Design Patterns</a:t>
            </a: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3"/>
              </a:rPr>
              <a:t>Adapter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4"/>
              </a:rPr>
              <a:t>Facade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Decorator</a:t>
            </a:r>
            <a:endParaRPr lang="tr-TR" sz="20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tr-TR" sz="2000" dirty="0" smtClean="0">
                <a:solidFill>
                  <a:srgbClr val="00007C"/>
                </a:solidFill>
                <a:latin typeface="Arial"/>
                <a:cs typeface="Arial"/>
              </a:rPr>
              <a:t>Composite</a:t>
            </a:r>
            <a:endParaRPr lang="tr-TR" sz="2000" dirty="0">
              <a:solidFill>
                <a:srgbClr val="00007C"/>
              </a:solidFill>
              <a:latin typeface="Arial"/>
              <a:cs typeface="Arial"/>
            </a:endParaRPr>
          </a:p>
          <a:p>
            <a:pPr algn="just"/>
            <a:r>
              <a:rPr lang="en-GB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Behavioral</a:t>
            </a:r>
            <a:r>
              <a:rPr lang="en-GB" b="1" spc="-5" dirty="0" smtClean="0">
                <a:solidFill>
                  <a:srgbClr val="00007C"/>
                </a:solidFill>
                <a:latin typeface="Arial"/>
                <a:cs typeface="Arial"/>
              </a:rPr>
              <a:t> Design Patterns</a:t>
            </a:r>
            <a:endParaRPr lang="tr-TR" b="1" spc="-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tr-TR" sz="2000" dirty="0" err="1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Observer</a:t>
            </a:r>
            <a:endParaRPr lang="tr-TR" sz="2000" dirty="0" smtClean="0">
              <a:solidFill>
                <a:srgbClr val="00007C"/>
              </a:solidFill>
              <a:latin typeface="Arial"/>
              <a:cs typeface="Arial"/>
              <a:hlinkClick r:id="rId5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tr-TR" sz="2000" dirty="0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Moderate</a:t>
            </a:r>
          </a:p>
          <a:p>
            <a:pPr lvl="1" algn="just">
              <a:buFont typeface="Arial" pitchFamily="34" charset="0"/>
              <a:buChar char="•"/>
            </a:pPr>
            <a:r>
              <a:rPr lang="en-GB" sz="2000" dirty="0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Chain Of Responsibility Pattern</a:t>
            </a:r>
            <a:r>
              <a:rPr lang="tr-TR" sz="2000" dirty="0" smtClean="0">
                <a:solidFill>
                  <a:srgbClr val="00007C"/>
                </a:solidFill>
                <a:latin typeface="Arial"/>
                <a:cs typeface="Arial"/>
                <a:hlinkClick r:id="rId5"/>
              </a:rPr>
              <a:t> (ekle)</a:t>
            </a:r>
            <a:endParaRPr lang="en-GB" sz="2000" dirty="0" smtClean="0">
              <a:solidFill>
                <a:srgbClr val="00007C"/>
              </a:solidFill>
              <a:latin typeface="Arial"/>
              <a:cs typeface="Arial"/>
              <a:hlinkClick r:id="rId5"/>
            </a:endParaRPr>
          </a:p>
        </p:txBody>
      </p:sp>
      <p:sp>
        <p:nvSpPr>
          <p:cNvPr id="6" name="5 Dikdörtgen"/>
          <p:cNvSpPr/>
          <p:nvPr/>
        </p:nvSpPr>
        <p:spPr>
          <a:xfrm>
            <a:off x="571472" y="714356"/>
            <a:ext cx="8072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2. Bölüm</a:t>
            </a:r>
            <a:endParaRPr lang="en-GB" sz="2000" b="1" spc="-5" dirty="0" smtClean="0">
              <a:solidFill>
                <a:srgbClr val="00007C"/>
              </a:solidFill>
              <a:latin typeface="Arial"/>
              <a:cs typeface="Arial"/>
            </a:endParaRPr>
          </a:p>
        </p:txBody>
      </p:sp>
      <p:sp>
        <p:nvSpPr>
          <p:cNvPr id="9" name="8 Dikdörtgen"/>
          <p:cNvSpPr/>
          <p:nvPr/>
        </p:nvSpPr>
        <p:spPr>
          <a:xfrm>
            <a:off x="571472" y="214290"/>
            <a:ext cx="7215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Tasarım Prensipleri Ve </a:t>
            </a:r>
            <a:r>
              <a:rPr lang="tr-TR" sz="2000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Design</a:t>
            </a:r>
            <a:r>
              <a:rPr lang="tr-TR" sz="2000" b="1" spc="-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sz="2000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Pattern</a:t>
            </a:r>
            <a:endParaRPr lang="en-GB" sz="2000" b="1" spc="-5" dirty="0">
              <a:solidFill>
                <a:srgbClr val="00007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-24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4571365" h="3427729">
                <a:moveTo>
                  <a:pt x="0" y="3427729"/>
                </a:moveTo>
                <a:lnTo>
                  <a:pt x="4571365" y="3427729"/>
                </a:lnTo>
                <a:lnTo>
                  <a:pt x="4571365" y="0"/>
                </a:lnTo>
                <a:lnTo>
                  <a:pt x="0" y="0"/>
                </a:lnTo>
                <a:lnTo>
                  <a:pt x="0" y="342772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Dikdörtgen"/>
          <p:cNvSpPr/>
          <p:nvPr/>
        </p:nvSpPr>
        <p:spPr>
          <a:xfrm>
            <a:off x="500034" y="1357298"/>
            <a:ext cx="821537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0092"/>
                </a:solidFill>
              </a:rPr>
              <a:t>•</a:t>
            </a:r>
            <a:r>
              <a:rPr lang="en-US" sz="2000" b="1" dirty="0" err="1" smtClean="0">
                <a:solidFill>
                  <a:srgbClr val="000092"/>
                </a:solidFill>
              </a:rPr>
              <a:t>Amaç</a:t>
            </a:r>
            <a:r>
              <a:rPr lang="en-US" sz="2000" b="1" dirty="0" smtClean="0">
                <a:solidFill>
                  <a:srgbClr val="000092"/>
                </a:solidFill>
              </a:rPr>
              <a:t>: </a:t>
            </a:r>
          </a:p>
          <a:p>
            <a:endParaRPr lang="tr-TR" sz="1900" dirty="0" smtClean="0">
              <a:solidFill>
                <a:srgbClr val="000092"/>
              </a:solidFill>
            </a:endParaRPr>
          </a:p>
          <a:p>
            <a:r>
              <a:rPr lang="tr-TR" sz="1900" dirty="0" smtClean="0">
                <a:solidFill>
                  <a:srgbClr val="000092"/>
                </a:solidFill>
              </a:rPr>
              <a:t>Bir </a:t>
            </a:r>
            <a:r>
              <a:rPr lang="en-GB" sz="1900" dirty="0" err="1" smtClean="0">
                <a:solidFill>
                  <a:srgbClr val="000092"/>
                </a:solidFill>
              </a:rPr>
              <a:t>nesnenin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sınıfına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müdahale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etmeden</a:t>
            </a:r>
            <a:r>
              <a:rPr lang="en-GB" sz="1900" dirty="0" smtClean="0">
                <a:solidFill>
                  <a:srgbClr val="000092"/>
                </a:solidFill>
              </a:rPr>
              <a:t>, </a:t>
            </a:r>
            <a:r>
              <a:rPr lang="en-GB" sz="1900" dirty="0" err="1" smtClean="0">
                <a:solidFill>
                  <a:srgbClr val="000092"/>
                </a:solidFill>
              </a:rPr>
              <a:t>ekstra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fonksiyon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ya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özellik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eklemek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istiyors</a:t>
            </a:r>
            <a:r>
              <a:rPr lang="tr-TR" sz="1900" dirty="0" smtClean="0">
                <a:solidFill>
                  <a:srgbClr val="000092"/>
                </a:solidFill>
              </a:rPr>
              <a:t>ak kullanılır.</a:t>
            </a:r>
          </a:p>
          <a:p>
            <a:endParaRPr lang="tr-TR" sz="1900" dirty="0" smtClean="0">
              <a:solidFill>
                <a:srgbClr val="000092"/>
              </a:solidFill>
            </a:endParaRPr>
          </a:p>
          <a:p>
            <a:r>
              <a:rPr lang="tr-TR" sz="1900" dirty="0" smtClean="0">
                <a:solidFill>
                  <a:srgbClr val="000092"/>
                </a:solidFill>
              </a:rPr>
              <a:t>Çoklu kalıtım ile bu sağlanabilir mi? </a:t>
            </a:r>
          </a:p>
        </p:txBody>
      </p:sp>
      <p:sp>
        <p:nvSpPr>
          <p:cNvPr id="6" name="5 Dikdörtgen"/>
          <p:cNvSpPr/>
          <p:nvPr/>
        </p:nvSpPr>
        <p:spPr>
          <a:xfrm>
            <a:off x="1928794" y="357167"/>
            <a:ext cx="52864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200/0*AITalV3M4Xpo6PZ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500174"/>
            <a:ext cx="1905001" cy="2857500"/>
          </a:xfrm>
          <a:prstGeom prst="rect">
            <a:avLst/>
          </a:prstGeom>
          <a:noFill/>
        </p:spPr>
      </p:pic>
      <p:sp>
        <p:nvSpPr>
          <p:cNvPr id="4" name="3 Dikdörtgen"/>
          <p:cNvSpPr/>
          <p:nvPr/>
        </p:nvSpPr>
        <p:spPr>
          <a:xfrm>
            <a:off x="3500430" y="1857364"/>
            <a:ext cx="500066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 err="1" smtClean="0">
                <a:solidFill>
                  <a:srgbClr val="000092"/>
                </a:solidFill>
              </a:rPr>
              <a:t>Şimdi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bu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durumda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şöyle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senaryo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üzerinden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gidelim</a:t>
            </a:r>
            <a:r>
              <a:rPr lang="en-GB" sz="1900" dirty="0" smtClean="0">
                <a:solidFill>
                  <a:srgbClr val="000092"/>
                </a:solidFill>
              </a:rPr>
              <a:t>. B </a:t>
            </a:r>
            <a:r>
              <a:rPr lang="en-GB" sz="1900" dirty="0" err="1" smtClean="0">
                <a:solidFill>
                  <a:srgbClr val="000092"/>
                </a:solidFill>
              </a:rPr>
              <a:t>ve</a:t>
            </a:r>
            <a:r>
              <a:rPr lang="en-GB" sz="1900" dirty="0" smtClean="0">
                <a:solidFill>
                  <a:srgbClr val="000092"/>
                </a:solidFill>
              </a:rPr>
              <a:t> C </a:t>
            </a:r>
            <a:r>
              <a:rPr lang="en-GB" sz="1900" dirty="0" err="1" smtClean="0">
                <a:solidFill>
                  <a:srgbClr val="000092"/>
                </a:solidFill>
              </a:rPr>
              <a:t>sınıfları</a:t>
            </a:r>
            <a:r>
              <a:rPr lang="en-GB" sz="1900" dirty="0" smtClean="0">
                <a:solidFill>
                  <a:srgbClr val="000092"/>
                </a:solidFill>
              </a:rPr>
              <a:t> A </a:t>
            </a:r>
            <a:r>
              <a:rPr lang="en-GB" sz="1900" dirty="0" err="1" smtClean="0">
                <a:solidFill>
                  <a:srgbClr val="000092"/>
                </a:solidFill>
              </a:rPr>
              <a:t>sınıfındaki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methodu</a:t>
            </a:r>
            <a:r>
              <a:rPr lang="en-GB" sz="1900" dirty="0" smtClean="0">
                <a:solidFill>
                  <a:srgbClr val="000092"/>
                </a:solidFill>
              </a:rPr>
              <a:t> override </a:t>
            </a:r>
            <a:r>
              <a:rPr lang="en-GB" sz="1900" dirty="0" err="1" smtClean="0">
                <a:solidFill>
                  <a:srgbClr val="000092"/>
                </a:solidFill>
              </a:rPr>
              <a:t>ederek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kullanıyorlar</a:t>
            </a:r>
            <a:r>
              <a:rPr lang="en-GB" sz="1900" dirty="0" smtClean="0">
                <a:solidFill>
                  <a:srgbClr val="000092"/>
                </a:solidFill>
              </a:rPr>
              <a:t>. </a:t>
            </a:r>
            <a:endParaRPr lang="tr-TR" sz="1900" dirty="0" smtClean="0">
              <a:solidFill>
                <a:srgbClr val="000092"/>
              </a:solidFill>
            </a:endParaRPr>
          </a:p>
          <a:p>
            <a:endParaRPr lang="tr-TR" sz="1900" dirty="0" smtClean="0">
              <a:solidFill>
                <a:srgbClr val="000092"/>
              </a:solidFill>
            </a:endParaRPr>
          </a:p>
          <a:p>
            <a:r>
              <a:rPr lang="en-GB" sz="1900" dirty="0" err="1" smtClean="0">
                <a:solidFill>
                  <a:srgbClr val="000092"/>
                </a:solidFill>
              </a:rPr>
              <a:t>Peki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böyle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durumda</a:t>
            </a:r>
            <a:r>
              <a:rPr lang="en-GB" sz="1900" dirty="0" smtClean="0">
                <a:solidFill>
                  <a:srgbClr val="000092"/>
                </a:solidFill>
              </a:rPr>
              <a:t> D </a:t>
            </a:r>
            <a:r>
              <a:rPr lang="en-GB" sz="1900" dirty="0" err="1" smtClean="0">
                <a:solidFill>
                  <a:srgbClr val="000092"/>
                </a:solidFill>
              </a:rPr>
              <a:t>sınıfı</a:t>
            </a:r>
            <a:r>
              <a:rPr lang="en-GB" sz="1900" dirty="0" smtClean="0">
                <a:solidFill>
                  <a:srgbClr val="000092"/>
                </a:solidFill>
              </a:rPr>
              <a:t> A </a:t>
            </a:r>
            <a:r>
              <a:rPr lang="en-GB" sz="1900" dirty="0" err="1" smtClean="0">
                <a:solidFill>
                  <a:srgbClr val="000092"/>
                </a:solidFill>
              </a:rPr>
              <a:t>sınıfındaki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aynı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method’u</a:t>
            </a:r>
            <a:r>
              <a:rPr lang="en-GB" sz="1900" dirty="0" smtClean="0">
                <a:solidFill>
                  <a:srgbClr val="000092"/>
                </a:solidFill>
              </a:rPr>
              <a:t> override </a:t>
            </a:r>
            <a:r>
              <a:rPr lang="en-GB" sz="1900" dirty="0" err="1" smtClean="0">
                <a:solidFill>
                  <a:srgbClr val="000092"/>
                </a:solidFill>
              </a:rPr>
              <a:t>etmeden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kullanmaya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çalışırsa</a:t>
            </a:r>
            <a:r>
              <a:rPr lang="en-GB" sz="1900" dirty="0" smtClean="0">
                <a:solidFill>
                  <a:srgbClr val="000092"/>
                </a:solidFill>
              </a:rPr>
              <a:t> ne </a:t>
            </a:r>
            <a:r>
              <a:rPr lang="en-GB" sz="1900" dirty="0" err="1" smtClean="0">
                <a:solidFill>
                  <a:srgbClr val="000092"/>
                </a:solidFill>
              </a:rPr>
              <a:t>olur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B’nin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override’ı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C’nin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override’ı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çalışır</a:t>
            </a:r>
            <a:r>
              <a:rPr lang="en-GB" sz="1900" dirty="0" smtClean="0">
                <a:solidFill>
                  <a:srgbClr val="000092"/>
                </a:solidFill>
              </a:rPr>
              <a:t>? </a:t>
            </a:r>
          </a:p>
        </p:txBody>
      </p:sp>
      <p:sp>
        <p:nvSpPr>
          <p:cNvPr id="5" name="4 Dikdörtgen"/>
          <p:cNvSpPr/>
          <p:nvPr/>
        </p:nvSpPr>
        <p:spPr>
          <a:xfrm>
            <a:off x="2000232" y="357166"/>
            <a:ext cx="485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b="1" dirty="0" smtClean="0"/>
              <a:t>  </a:t>
            </a:r>
            <a:r>
              <a:rPr lang="en-GB" sz="2800" b="1" dirty="0" smtClean="0">
                <a:solidFill>
                  <a:srgbClr val="0000FF"/>
                </a:solidFill>
              </a:rPr>
              <a:t>Diamond Problem</a:t>
            </a:r>
          </a:p>
        </p:txBody>
      </p:sp>
      <p:sp>
        <p:nvSpPr>
          <p:cNvPr id="6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857232"/>
            <a:ext cx="521497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642910" y="4643446"/>
            <a:ext cx="807249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 err="1" smtClean="0">
                <a:solidFill>
                  <a:srgbClr val="000092"/>
                </a:solidFill>
              </a:rPr>
              <a:t>Üzerine</a:t>
            </a:r>
            <a:r>
              <a:rPr lang="en-GB" sz="1900" dirty="0" smtClean="0">
                <a:solidFill>
                  <a:srgbClr val="000092"/>
                </a:solidFill>
              </a:rPr>
              <a:t> ne </a:t>
            </a:r>
            <a:r>
              <a:rPr lang="en-GB" sz="1900" dirty="0" err="1" smtClean="0">
                <a:solidFill>
                  <a:srgbClr val="000092"/>
                </a:solidFill>
              </a:rPr>
              <a:t>kadar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ekstra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malzeme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koyarsanız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koyun</a:t>
            </a:r>
            <a:r>
              <a:rPr lang="en-GB" sz="1900" dirty="0" smtClean="0">
                <a:solidFill>
                  <a:srgbClr val="000092"/>
                </a:solidFill>
              </a:rPr>
              <a:t>, </a:t>
            </a:r>
            <a:r>
              <a:rPr lang="en-GB" sz="1900" dirty="0" err="1" smtClean="0">
                <a:solidFill>
                  <a:srgbClr val="000092"/>
                </a:solidFill>
              </a:rPr>
              <a:t>nesne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hala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“</a:t>
            </a:r>
            <a:r>
              <a:rPr lang="en-GB" sz="1900" dirty="0" err="1" smtClean="0">
                <a:solidFill>
                  <a:srgbClr val="000092"/>
                </a:solidFill>
              </a:rPr>
              <a:t>kahve</a:t>
            </a:r>
            <a:r>
              <a:rPr lang="en-GB" sz="1900" dirty="0" smtClean="0">
                <a:solidFill>
                  <a:srgbClr val="000092"/>
                </a:solidFill>
              </a:rPr>
              <a:t>”. </a:t>
            </a:r>
            <a:r>
              <a:rPr lang="en-GB" sz="1900" dirty="0" err="1" smtClean="0">
                <a:solidFill>
                  <a:srgbClr val="000092"/>
                </a:solidFill>
              </a:rPr>
              <a:t>Ya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başka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deyişle</a:t>
            </a:r>
            <a:r>
              <a:rPr lang="en-GB" sz="1900" dirty="0" smtClean="0">
                <a:solidFill>
                  <a:srgbClr val="000092"/>
                </a:solidFill>
              </a:rPr>
              <a:t>, </a:t>
            </a:r>
            <a:r>
              <a:rPr lang="en-GB" sz="1900" dirty="0" err="1" smtClean="0">
                <a:solidFill>
                  <a:srgbClr val="000092"/>
                </a:solidFill>
              </a:rPr>
              <a:t>kahvenizi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dilediğiniz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kadar</a:t>
            </a:r>
            <a:r>
              <a:rPr lang="en-GB" sz="1900" dirty="0" smtClean="0">
                <a:solidFill>
                  <a:srgbClr val="000092"/>
                </a:solidFill>
              </a:rPr>
              <a:t> “</a:t>
            </a:r>
            <a:r>
              <a:rPr lang="en-GB" sz="1900" dirty="0" err="1" smtClean="0">
                <a:solidFill>
                  <a:srgbClr val="000092"/>
                </a:solidFill>
              </a:rPr>
              <a:t>süsleyebilirsiniz</a:t>
            </a:r>
            <a:r>
              <a:rPr lang="en-GB" sz="1900" dirty="0" smtClean="0">
                <a:solidFill>
                  <a:srgbClr val="000092"/>
                </a:solidFill>
              </a:rPr>
              <a:t>”.</a:t>
            </a:r>
            <a:endParaRPr lang="tr-TR" sz="1900" dirty="0" smtClean="0">
              <a:solidFill>
                <a:srgbClr val="000092"/>
              </a:solidFill>
            </a:endParaRPr>
          </a:p>
          <a:p>
            <a:endParaRPr lang="en-GB" sz="1900" dirty="0" smtClean="0">
              <a:solidFill>
                <a:srgbClr val="000092"/>
              </a:solidFill>
            </a:endParaRPr>
          </a:p>
          <a:p>
            <a:r>
              <a:rPr lang="en-GB" sz="1900" dirty="0" smtClean="0">
                <a:solidFill>
                  <a:srgbClr val="000092"/>
                </a:solidFill>
              </a:rPr>
              <a:t>Decorator Design Pattern de tam </a:t>
            </a:r>
            <a:r>
              <a:rPr lang="en-GB" sz="1900" dirty="0" err="1" smtClean="0">
                <a:solidFill>
                  <a:srgbClr val="000092"/>
                </a:solidFill>
              </a:rPr>
              <a:t>olarak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bunu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yapıyor</a:t>
            </a:r>
            <a:r>
              <a:rPr lang="en-GB" sz="1900" dirty="0" smtClean="0">
                <a:solidFill>
                  <a:srgbClr val="000092"/>
                </a:solidFill>
              </a:rPr>
              <a:t>. </a:t>
            </a:r>
            <a:r>
              <a:rPr lang="en-GB" sz="1900" dirty="0" err="1" smtClean="0">
                <a:solidFill>
                  <a:srgbClr val="000092"/>
                </a:solidFill>
              </a:rPr>
              <a:t>Var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olan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nesnenizi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süsleyerek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ona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yeni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özellik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ve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işlevler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kazandırıyor</a:t>
            </a:r>
            <a:r>
              <a:rPr lang="en-GB" sz="1900" dirty="0" smtClean="0">
                <a:solidFill>
                  <a:srgbClr val="000092"/>
                </a:solidFill>
              </a:rPr>
              <a:t>. </a:t>
            </a:r>
            <a:r>
              <a:rPr lang="en-GB" sz="1900" dirty="0" err="1" smtClean="0">
                <a:solidFill>
                  <a:srgbClr val="000092"/>
                </a:solidFill>
              </a:rPr>
              <a:t>Böylelikle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bu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özelliklerin</a:t>
            </a:r>
            <a:r>
              <a:rPr lang="en-GB" sz="1900" dirty="0" smtClean="0">
                <a:solidFill>
                  <a:srgbClr val="000092"/>
                </a:solidFill>
              </a:rPr>
              <a:t> her </a:t>
            </a:r>
            <a:r>
              <a:rPr lang="en-GB" sz="1900" dirty="0" err="1" smtClean="0">
                <a:solidFill>
                  <a:srgbClr val="000092"/>
                </a:solidFill>
              </a:rPr>
              <a:t>kombinasyonunu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oluşturma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şansına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sahip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oluyorsunuz</a:t>
            </a:r>
            <a:endParaRPr lang="en-GB" sz="1900" dirty="0" smtClean="0">
              <a:solidFill>
                <a:srgbClr val="000092"/>
              </a:solidFill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6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20928"/>
            <a:ext cx="8786842" cy="4222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000108"/>
            <a:ext cx="506682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3 Dikdörtgen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7745313" cy="2505075"/>
          </a:xfrm>
          <a:prstGeom prst="rect">
            <a:avLst/>
          </a:prstGeom>
        </p:spPr>
      </p:pic>
      <p:sp>
        <p:nvSpPr>
          <p:cNvPr id="3" name="3 Dikdörtgen"/>
          <p:cNvSpPr/>
          <p:nvPr/>
        </p:nvSpPr>
        <p:spPr>
          <a:xfrm>
            <a:off x="467543" y="188640"/>
            <a:ext cx="80124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67316" y="3645024"/>
            <a:ext cx="75804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err="1">
                <a:solidFill>
                  <a:srgbClr val="000092"/>
                </a:solidFill>
              </a:rPr>
              <a:t>Senaryo</a:t>
            </a:r>
            <a:r>
              <a:rPr lang="en-US" sz="1900" dirty="0">
                <a:solidFill>
                  <a:srgbClr val="000092"/>
                </a:solidFill>
              </a:rPr>
              <a:t> : 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elektronik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dağıtım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firması</a:t>
            </a:r>
            <a:r>
              <a:rPr lang="en-US" sz="1900" dirty="0">
                <a:solidFill>
                  <a:srgbClr val="000092"/>
                </a:solidFill>
              </a:rPr>
              <a:t> (</a:t>
            </a:r>
            <a:r>
              <a:rPr lang="en-US" sz="1900" dirty="0" err="1">
                <a:solidFill>
                  <a:srgbClr val="000092"/>
                </a:solidFill>
              </a:rPr>
              <a:t>Örneğin</a:t>
            </a:r>
            <a:r>
              <a:rPr lang="en-US" sz="1900" dirty="0">
                <a:solidFill>
                  <a:srgbClr val="000092"/>
                </a:solidFill>
              </a:rPr>
              <a:t> BestBuy), E-</a:t>
            </a:r>
            <a:r>
              <a:rPr lang="en-US" sz="1900" dirty="0" err="1">
                <a:solidFill>
                  <a:srgbClr val="000092"/>
                </a:solidFill>
              </a:rPr>
              <a:t>kitap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işine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girmek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istiyor</a:t>
            </a:r>
            <a:r>
              <a:rPr lang="en-US" sz="1900" dirty="0">
                <a:solidFill>
                  <a:srgbClr val="000092"/>
                </a:solidFill>
              </a:rPr>
              <a:t>. </a:t>
            </a:r>
            <a:r>
              <a:rPr lang="en-US" sz="1900" dirty="0" err="1">
                <a:solidFill>
                  <a:srgbClr val="000092"/>
                </a:solidFill>
              </a:rPr>
              <a:t>Piyasada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çeşitli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çeşitli</a:t>
            </a:r>
            <a:r>
              <a:rPr lang="en-US" sz="1900" dirty="0">
                <a:solidFill>
                  <a:srgbClr val="000092"/>
                </a:solidFill>
              </a:rPr>
              <a:t> E-</a:t>
            </a:r>
            <a:r>
              <a:rPr lang="en-US" sz="1900" dirty="0" err="1">
                <a:solidFill>
                  <a:srgbClr val="000092"/>
                </a:solidFill>
              </a:rPr>
              <a:t>kitap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ürünleri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tr-TR" sz="1900" dirty="0" smtClean="0">
                <a:solidFill>
                  <a:srgbClr val="000092"/>
                </a:solidFill>
              </a:rPr>
              <a:t>var. </a:t>
            </a:r>
            <a:r>
              <a:rPr lang="en-US" sz="1900" dirty="0" err="1">
                <a:solidFill>
                  <a:srgbClr val="000092"/>
                </a:solidFill>
              </a:rPr>
              <a:t>Örneğin</a:t>
            </a:r>
            <a:r>
              <a:rPr lang="tr-TR" sz="1900" dirty="0">
                <a:solidFill>
                  <a:srgbClr val="000092"/>
                </a:solidFill>
              </a:rPr>
              <a:t> </a:t>
            </a:r>
            <a:r>
              <a:rPr lang="en-US" sz="1900" dirty="0">
                <a:solidFill>
                  <a:srgbClr val="000092"/>
                </a:solidFill>
              </a:rPr>
              <a:t>Amazon </a:t>
            </a:r>
            <a:r>
              <a:rPr lang="en-US" sz="1900" dirty="0" err="1">
                <a:solidFill>
                  <a:srgbClr val="000092"/>
                </a:solidFill>
              </a:rPr>
              <a:t>firmasının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ürünü</a:t>
            </a:r>
            <a:r>
              <a:rPr lang="en-US" sz="1900" dirty="0">
                <a:solidFill>
                  <a:srgbClr val="000092"/>
                </a:solidFill>
              </a:rPr>
              <a:t> Kindle.</a:t>
            </a:r>
          </a:p>
        </p:txBody>
      </p:sp>
    </p:spTree>
    <p:extLst>
      <p:ext uri="{BB962C8B-B14F-4D97-AF65-F5344CB8AC3E}">
        <p14:creationId xmlns:p14="http://schemas.microsoft.com/office/powerpoint/2010/main" val="1685568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1"/>
            <a:ext cx="8280920" cy="3456383"/>
          </a:xfrm>
          <a:prstGeom prst="rect">
            <a:avLst/>
          </a:prstGeom>
        </p:spPr>
      </p:pic>
      <p:sp>
        <p:nvSpPr>
          <p:cNvPr id="3" name="3 Dikdörtgen"/>
          <p:cNvSpPr/>
          <p:nvPr/>
        </p:nvSpPr>
        <p:spPr>
          <a:xfrm>
            <a:off x="467543" y="241484"/>
            <a:ext cx="80124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68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Bozukluklarının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Belirtileri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r>
              <a:rPr kumimoji="0" lang="it-IT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 Deseni Prensipleri(Design Pattern Principles)</a:t>
            </a:r>
          </a:p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Örnek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Desenleri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5786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AutoShape 2" descr="decorator java api uml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324" name="AutoShape 4" descr="decorator java api uml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326" name="AutoShape 6" descr="decorator java api uml ile ilgili gÃ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381266"/>
            <a:ext cx="74961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6 Dikdörtgen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8" name="7 Dikdörtgen"/>
          <p:cNvSpPr/>
          <p:nvPr/>
        </p:nvSpPr>
        <p:spPr>
          <a:xfrm>
            <a:off x="571472" y="928670"/>
            <a:ext cx="6858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Java </a:t>
            </a:r>
            <a:r>
              <a:rPr lang="en-US" b="1" dirty="0" err="1" smtClean="0">
                <a:solidFill>
                  <a:srgbClr val="0000FF"/>
                </a:solidFill>
              </a:rPr>
              <a:t>APIlerinde</a:t>
            </a:r>
            <a:r>
              <a:rPr lang="en-US" b="1" dirty="0" smtClean="0">
                <a:solidFill>
                  <a:srgbClr val="0000FF"/>
                </a:solidFill>
              </a:rPr>
              <a:t> Abstract Factory</a:t>
            </a:r>
            <a:endParaRPr lang="tr-TR" b="1" dirty="0" smtClean="0">
              <a:solidFill>
                <a:srgbClr val="0000FF"/>
              </a:solidFill>
            </a:endParaRPr>
          </a:p>
          <a:p>
            <a:endParaRPr lang="tr-TR" b="1" dirty="0" smtClean="0">
              <a:solidFill>
                <a:srgbClr val="0000FF"/>
              </a:solidFill>
            </a:endParaRPr>
          </a:p>
          <a:p>
            <a:endParaRPr lang="tr-TR" b="1" dirty="0" smtClean="0">
              <a:solidFill>
                <a:srgbClr val="0000FF"/>
              </a:solidFill>
            </a:endParaRPr>
          </a:p>
          <a:p>
            <a:endParaRPr lang="en-GB" dirty="0"/>
          </a:p>
        </p:txBody>
      </p:sp>
      <p:sp>
        <p:nvSpPr>
          <p:cNvPr id="9" name="8 Dikdörtgen"/>
          <p:cNvSpPr/>
          <p:nvPr/>
        </p:nvSpPr>
        <p:spPr>
          <a:xfrm>
            <a:off x="785786" y="1285860"/>
            <a:ext cx="76438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javax.xml.parsers.DocumentBuilderFactory</a:t>
            </a:r>
            <a:r>
              <a:rPr lang="en-US" i="1" dirty="0" smtClean="0"/>
              <a:t> </a:t>
            </a:r>
            <a:r>
              <a:rPr lang="en-US" i="1" dirty="0" err="1" smtClean="0"/>
              <a:t>newDocumentBuilder</a:t>
            </a:r>
            <a:r>
              <a:rPr lang="en-US" i="1" dirty="0" smtClean="0"/>
              <a:t>()</a:t>
            </a:r>
          </a:p>
          <a:p>
            <a:r>
              <a:rPr lang="en-US" i="1" dirty="0" err="1" smtClean="0"/>
              <a:t>javax.xml.transform.TransformerFactory</a:t>
            </a:r>
            <a:r>
              <a:rPr lang="en-US" i="1" dirty="0" smtClean="0"/>
              <a:t> </a:t>
            </a:r>
            <a:r>
              <a:rPr lang="en-US" i="1" dirty="0" err="1" smtClean="0"/>
              <a:t>newTransformer</a:t>
            </a:r>
            <a:r>
              <a:rPr lang="en-US" i="1" dirty="0" smtClean="0"/>
              <a:t>()</a:t>
            </a:r>
          </a:p>
          <a:p>
            <a:r>
              <a:rPr lang="en-US" i="1" dirty="0" err="1" smtClean="0"/>
              <a:t>javax.xml.xpath.XPathFactory</a:t>
            </a:r>
            <a:r>
              <a:rPr lang="en-US" i="1" dirty="0" smtClean="0"/>
              <a:t> </a:t>
            </a:r>
            <a:r>
              <a:rPr lang="en-US" i="1" dirty="0" err="1" smtClean="0"/>
              <a:t>newInstance</a:t>
            </a:r>
            <a:r>
              <a:rPr lang="en-US" i="1" dirty="0" smtClean="0"/>
              <a:t>()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1475656" y="941814"/>
            <a:ext cx="642940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First open an </a:t>
            </a:r>
            <a:r>
              <a:rPr lang="en-US" sz="2800" dirty="0" err="1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inputstream</a:t>
            </a: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 of it:</a:t>
            </a:r>
            <a:endParaRPr lang="en-US" dirty="0" smtClean="0">
              <a:solidFill>
                <a:srgbClr val="2B91AF"/>
              </a:solidFill>
              <a:latin typeface="inherit"/>
              <a:cs typeface="Consolas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FileInputStream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fis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= </a:t>
            </a:r>
            <a:r>
              <a:rPr lang="en-US" dirty="0" smtClean="0">
                <a:solidFill>
                  <a:srgbClr val="101094"/>
                </a:solidFill>
                <a:latin typeface="inherit"/>
                <a:cs typeface="Consolas" pitchFamily="49" charset="0"/>
              </a:rPr>
              <a:t>new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FileInputStream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(</a:t>
            </a:r>
            <a:r>
              <a:rPr lang="en-US" dirty="0" smtClean="0">
                <a:solidFill>
                  <a:srgbClr val="7D2727"/>
                </a:solidFill>
                <a:latin typeface="inherit"/>
                <a:cs typeface="Consolas" pitchFamily="49" charset="0"/>
              </a:rPr>
              <a:t>"/objects.gz"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);</a:t>
            </a:r>
            <a:endParaRPr lang="tr-TR" sz="2800" dirty="0" smtClean="0">
              <a:solidFill>
                <a:srgbClr val="242729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We want speed, so let's buffer it in memory:</a:t>
            </a:r>
            <a:endParaRPr lang="tr-TR" dirty="0" smtClean="0">
              <a:solidFill>
                <a:srgbClr val="2B91AF"/>
              </a:solidFill>
              <a:latin typeface="inherit"/>
              <a:cs typeface="Consolas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BufferedInputStream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bis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= </a:t>
            </a:r>
            <a:r>
              <a:rPr lang="en-US" dirty="0" smtClean="0">
                <a:solidFill>
                  <a:srgbClr val="101094"/>
                </a:solidFill>
                <a:latin typeface="inherit"/>
                <a:cs typeface="Consolas" pitchFamily="49" charset="0"/>
              </a:rPr>
              <a:t>new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BufferedInputStream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(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fis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);</a:t>
            </a:r>
            <a:endParaRPr lang="tr-TR" sz="2800" dirty="0" smtClean="0">
              <a:solidFill>
                <a:srgbClr val="242729"/>
              </a:solidFill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The file is </a:t>
            </a:r>
            <a:r>
              <a:rPr lang="en-US" sz="2800" dirty="0" err="1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gzipped</a:t>
            </a: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, so we need to </a:t>
            </a:r>
            <a:r>
              <a:rPr lang="en-US" sz="2800" dirty="0" err="1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ungzip</a:t>
            </a: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 it:</a:t>
            </a:r>
            <a:endParaRPr lang="en-US" dirty="0" smtClean="0">
              <a:solidFill>
                <a:srgbClr val="2B91AF"/>
              </a:solidFill>
              <a:latin typeface="inherit"/>
              <a:cs typeface="Consolas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GzipInputStream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gis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= </a:t>
            </a:r>
            <a:r>
              <a:rPr lang="en-US" dirty="0" smtClean="0">
                <a:solidFill>
                  <a:srgbClr val="101094"/>
                </a:solidFill>
                <a:latin typeface="inherit"/>
                <a:cs typeface="Consolas" pitchFamily="49" charset="0"/>
              </a:rPr>
              <a:t>new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GzipInputStream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(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bis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);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We need to </a:t>
            </a:r>
            <a:r>
              <a:rPr lang="en-US" sz="2800" dirty="0" err="1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unserialize</a:t>
            </a: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 those Java objects:</a:t>
            </a:r>
            <a:endParaRPr lang="en-US" dirty="0" smtClean="0">
              <a:solidFill>
                <a:srgbClr val="2B91AF"/>
              </a:solidFill>
              <a:latin typeface="inherit"/>
              <a:cs typeface="Consolas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ObjectInputStream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ois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= </a:t>
            </a:r>
            <a:r>
              <a:rPr lang="en-US" dirty="0" smtClean="0">
                <a:solidFill>
                  <a:srgbClr val="101094"/>
                </a:solidFill>
                <a:latin typeface="inherit"/>
                <a:cs typeface="Consolas" pitchFamily="49" charset="0"/>
              </a:rPr>
              <a:t>new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latin typeface="inherit"/>
                <a:cs typeface="Consolas" pitchFamily="49" charset="0"/>
              </a:rPr>
              <a:t>ObjectInputStream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(</a:t>
            </a:r>
            <a:r>
              <a:rPr lang="en-US" dirty="0" err="1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gis</a:t>
            </a:r>
            <a:r>
              <a:rPr lang="en-US" dirty="0" smtClean="0">
                <a:solidFill>
                  <a:srgbClr val="303336"/>
                </a:solidFill>
                <a:latin typeface="inherit"/>
                <a:cs typeface="Consolas" pitchFamily="49" charset="0"/>
              </a:rPr>
              <a:t>);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242729"/>
                </a:solidFill>
                <a:latin typeface="Arial" pitchFamily="34" charset="0"/>
                <a:cs typeface="Arial" pitchFamily="34" charset="0"/>
              </a:rPr>
              <a:t>Now we can finally use it:</a:t>
            </a:r>
            <a:endParaRPr lang="en-US" sz="4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6 Dikdörtgen"/>
          <p:cNvSpPr/>
          <p:nvPr/>
        </p:nvSpPr>
        <p:spPr>
          <a:xfrm>
            <a:off x="0" y="24148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	</a:t>
            </a:r>
            <a:r>
              <a:rPr lang="tr-TR" sz="2800" b="1" dirty="0" err="1" smtClean="0">
                <a:solidFill>
                  <a:srgbClr val="0000FF"/>
                </a:solidFill>
              </a:rPr>
              <a:t>Decorator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58369" name="Rectangle 1"/>
          <p:cNvSpPr>
            <a:spLocks noChangeArrowheads="1"/>
          </p:cNvSpPr>
          <p:nvPr/>
        </p:nvSpPr>
        <p:spPr bwMode="auto">
          <a:xfrm>
            <a:off x="571472" y="1071546"/>
            <a:ext cx="8001056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tr-TR" sz="1900" b="1" dirty="0" smtClean="0">
                <a:solidFill>
                  <a:srgbClr val="000092"/>
                </a:solidFill>
              </a:rPr>
              <a:t> </a:t>
            </a:r>
            <a:r>
              <a:rPr lang="en-GB" sz="1900" b="1" dirty="0" err="1" smtClean="0">
                <a:solidFill>
                  <a:srgbClr val="000092"/>
                </a:solidFill>
              </a:rPr>
              <a:t>Amaç</a:t>
            </a:r>
            <a:r>
              <a:rPr lang="tr-TR" sz="1900" b="1" dirty="0" smtClean="0">
                <a:solidFill>
                  <a:srgbClr val="000092"/>
                </a:solidFill>
              </a:rPr>
              <a:t>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tr-TR" sz="1900" dirty="0" smtClean="0">
              <a:solidFill>
                <a:srgbClr val="000092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sınıfın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arayüzünü</a:t>
            </a:r>
            <a:r>
              <a:rPr lang="en-GB" sz="1900" dirty="0" smtClean="0">
                <a:solidFill>
                  <a:srgbClr val="000092"/>
                </a:solidFill>
              </a:rPr>
              <a:t>,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başka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sınıfın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beklediği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arayüze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çevir</a:t>
            </a:r>
            <a:r>
              <a:rPr lang="tr-TR" sz="1900" dirty="0" smtClean="0">
                <a:solidFill>
                  <a:srgbClr val="000092"/>
                </a:solidFill>
              </a:rPr>
              <a:t>ir</a:t>
            </a:r>
            <a:r>
              <a:rPr lang="en-GB" sz="1900" dirty="0" smtClean="0">
                <a:solidFill>
                  <a:srgbClr val="000092"/>
                </a:solidFill>
              </a:rPr>
              <a:t>. </a:t>
            </a:r>
            <a:r>
              <a:rPr lang="en-GB" sz="1900" dirty="0" err="1" smtClean="0">
                <a:solidFill>
                  <a:srgbClr val="000092"/>
                </a:solidFill>
              </a:rPr>
              <a:t>Adaptör</a:t>
            </a:r>
            <a:r>
              <a:rPr lang="en-GB" sz="1900" dirty="0" smtClean="0">
                <a:solidFill>
                  <a:srgbClr val="000092"/>
                </a:solidFill>
              </a:rPr>
              <a:t>, </a:t>
            </a:r>
            <a:r>
              <a:rPr lang="en-GB" sz="1900" dirty="0" err="1" smtClean="0">
                <a:solidFill>
                  <a:srgbClr val="000092"/>
                </a:solidFill>
              </a:rPr>
              <a:t>uyumsuz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arayüzler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sebebiyle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çalışamayacak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sınıfların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arada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çalışmalarını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sağlar</a:t>
            </a:r>
            <a:r>
              <a:rPr lang="en-GB" sz="1900" dirty="0" smtClean="0">
                <a:solidFill>
                  <a:srgbClr val="000092"/>
                </a:solidFill>
              </a:rPr>
              <a:t>.</a:t>
            </a:r>
          </a:p>
        </p:txBody>
      </p:sp>
      <p:sp>
        <p:nvSpPr>
          <p:cNvPr id="4" name="3 Dikdörtgen"/>
          <p:cNvSpPr/>
          <p:nvPr/>
        </p:nvSpPr>
        <p:spPr>
          <a:xfrm>
            <a:off x="642910" y="3071810"/>
            <a:ext cx="80724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900" b="1" dirty="0" err="1" smtClean="0">
                <a:solidFill>
                  <a:srgbClr val="000092"/>
                </a:solidFill>
              </a:rPr>
              <a:t>Örnek</a:t>
            </a:r>
            <a:endParaRPr lang="tr-TR" sz="1900" b="1" dirty="0" smtClean="0">
              <a:solidFill>
                <a:srgbClr val="000092"/>
              </a:solidFill>
            </a:endParaRPr>
          </a:p>
          <a:p>
            <a:endParaRPr lang="tr-TR" sz="1900" b="1" dirty="0" smtClean="0">
              <a:solidFill>
                <a:srgbClr val="000092"/>
              </a:solidFill>
            </a:endParaRPr>
          </a:p>
          <a:p>
            <a:r>
              <a:rPr lang="en-GB" sz="1900" dirty="0" err="1" smtClean="0">
                <a:solidFill>
                  <a:srgbClr val="000092"/>
                </a:solidFill>
              </a:rPr>
              <a:t>İngiliz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standardındaki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elektrik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prizine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Avrupa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standardındaki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cihazı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takabilmek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için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bir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adaptör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kullanmak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gerekir</a:t>
            </a:r>
            <a:r>
              <a:rPr lang="en-GB" sz="1900" dirty="0" smtClean="0">
                <a:solidFill>
                  <a:srgbClr val="000092"/>
                </a:solidFill>
              </a:rPr>
              <a:t>.  Adapter </a:t>
            </a:r>
            <a:r>
              <a:rPr lang="en-GB" sz="1900" dirty="0" err="1" smtClean="0">
                <a:solidFill>
                  <a:srgbClr val="000092"/>
                </a:solidFill>
              </a:rPr>
              <a:t>kalıbı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da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aynı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şekilde</a:t>
            </a:r>
            <a:r>
              <a:rPr lang="en-GB" sz="1900" dirty="0" smtClean="0">
                <a:solidFill>
                  <a:srgbClr val="000092"/>
                </a:solidFill>
              </a:rPr>
              <a:t> </a:t>
            </a:r>
            <a:r>
              <a:rPr lang="en-GB" sz="1900" dirty="0" err="1" smtClean="0">
                <a:solidFill>
                  <a:srgbClr val="000092"/>
                </a:solidFill>
              </a:rPr>
              <a:t>çalışır</a:t>
            </a:r>
            <a:r>
              <a:rPr lang="en-GB" sz="1900" dirty="0" smtClean="0">
                <a:solidFill>
                  <a:srgbClr val="000092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-24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4571365" h="3427729">
                <a:moveTo>
                  <a:pt x="0" y="3427729"/>
                </a:moveTo>
                <a:lnTo>
                  <a:pt x="4571365" y="3427729"/>
                </a:lnTo>
                <a:lnTo>
                  <a:pt x="4571365" y="0"/>
                </a:lnTo>
                <a:lnTo>
                  <a:pt x="0" y="0"/>
                </a:lnTo>
                <a:lnTo>
                  <a:pt x="0" y="3427729"/>
                </a:lnTo>
                <a:close/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476672"/>
            <a:ext cx="8515350" cy="4936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5019402"/>
            <a:ext cx="58143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DA4453"/>
                </a:solidFill>
                <a:latin typeface="roboto slab"/>
              </a:rPr>
              <a:t>Components of Adapter Pattern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6B6B6B"/>
                </a:solidFill>
                <a:latin typeface="open sans"/>
              </a:rPr>
              <a:t>Client</a:t>
            </a:r>
            <a:r>
              <a:rPr lang="en-US" sz="1200" dirty="0">
                <a:solidFill>
                  <a:srgbClr val="6B6B6B"/>
                </a:solidFill>
                <a:latin typeface="open sans"/>
              </a:rPr>
              <a:t> – Uses the ‘Target’ interface to communicate with the outer world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6B6B6B"/>
                </a:solidFill>
                <a:latin typeface="open sans"/>
              </a:rPr>
              <a:t>Target</a:t>
            </a:r>
            <a:r>
              <a:rPr lang="en-US" sz="1200" dirty="0">
                <a:solidFill>
                  <a:srgbClr val="6B6B6B"/>
                </a:solidFill>
                <a:latin typeface="open sans"/>
              </a:rPr>
              <a:t> – The interface used by the client. This is client domain-specific.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>
                <a:solidFill>
                  <a:srgbClr val="6B6B6B"/>
                </a:solidFill>
                <a:latin typeface="open sans"/>
              </a:rPr>
              <a:t>Adapter</a:t>
            </a:r>
            <a:r>
              <a:rPr lang="en-US" sz="1200" dirty="0">
                <a:solidFill>
                  <a:srgbClr val="6B6B6B"/>
                </a:solidFill>
                <a:latin typeface="open sans"/>
              </a:rPr>
              <a:t> – This is the component which converts the requests and responses as required by the two incompatible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1" dirty="0" err="1">
                <a:solidFill>
                  <a:srgbClr val="6B6B6B"/>
                </a:solidFill>
                <a:latin typeface="open sans"/>
              </a:rPr>
              <a:t>Adaptee</a:t>
            </a:r>
            <a:r>
              <a:rPr lang="en-US" sz="1200" dirty="0">
                <a:solidFill>
                  <a:srgbClr val="6B6B6B"/>
                </a:solidFill>
                <a:latin typeface="open sans"/>
              </a:rPr>
              <a:t> – The interface in the receiving end which associate or inherits from adapter class</a:t>
            </a:r>
            <a:endParaRPr lang="en-US" sz="1200" b="0" i="0" dirty="0">
              <a:solidFill>
                <a:srgbClr val="6B6B6B"/>
              </a:solidFill>
              <a:effectLst/>
              <a:latin typeface="open sans"/>
            </a:endParaRPr>
          </a:p>
        </p:txBody>
      </p:sp>
      <p:sp>
        <p:nvSpPr>
          <p:cNvPr id="6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76387"/>
            <a:ext cx="7943850" cy="3705225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854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43050"/>
            <a:ext cx="7334250" cy="377190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002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857232"/>
            <a:ext cx="714380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928108" y="5620424"/>
            <a:ext cx="698477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err="1">
                <a:solidFill>
                  <a:srgbClr val="000092"/>
                </a:solidFill>
              </a:rPr>
              <a:t>Türk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elektrikli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ev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aletlerini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ABD’de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nasıl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çalıştırırız</a:t>
            </a:r>
            <a:r>
              <a:rPr lang="tr-TR" sz="1900" dirty="0" smtClean="0">
                <a:solidFill>
                  <a:srgbClr val="000092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928670"/>
            <a:ext cx="700092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808948"/>
            <a:ext cx="6287477" cy="465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37510"/>
            <a:ext cx="5867400" cy="4491690"/>
          </a:xfrm>
          <a:prstGeom prst="rect">
            <a:avLst/>
          </a:prstGeom>
        </p:spPr>
      </p:pic>
      <p:sp>
        <p:nvSpPr>
          <p:cNvPr id="3" name="1 Dikdörtgen"/>
          <p:cNvSpPr/>
          <p:nvPr/>
        </p:nvSpPr>
        <p:spPr>
          <a:xfrm>
            <a:off x="285720" y="97468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Adapter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971600" y="5350920"/>
            <a:ext cx="748883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err="1">
                <a:solidFill>
                  <a:srgbClr val="000092"/>
                </a:solidFill>
              </a:rPr>
              <a:t>AudioPlayer</a:t>
            </a:r>
            <a:r>
              <a:rPr lang="en-US" sz="1900" dirty="0">
                <a:solidFill>
                  <a:srgbClr val="000092"/>
                </a:solidFill>
              </a:rPr>
              <a:t> </a:t>
            </a:r>
            <a:r>
              <a:rPr lang="en-US" sz="1900" dirty="0" err="1">
                <a:solidFill>
                  <a:srgbClr val="000092"/>
                </a:solidFill>
              </a:rPr>
              <a:t>sınıfı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aslında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yapısal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anlamda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değişikliğe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uğratılmadan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sadece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yeni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bir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özellik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eklenerek</a:t>
            </a:r>
            <a:r>
              <a:rPr lang="en-US" sz="1900" dirty="0">
                <a:solidFill>
                  <a:srgbClr val="000092"/>
                </a:solidFill>
              </a:rPr>
              <a:t>, </a:t>
            </a:r>
            <a:r>
              <a:rPr lang="en-US" sz="1900" dirty="0" err="1">
                <a:solidFill>
                  <a:srgbClr val="000092"/>
                </a:solidFill>
              </a:rPr>
              <a:t>diğer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müzik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formatlarını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desteklemesi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sağlanmıştır</a:t>
            </a:r>
            <a:r>
              <a:rPr lang="en-US" sz="1900" dirty="0">
                <a:solidFill>
                  <a:srgbClr val="000092"/>
                </a:solidFill>
              </a:rPr>
              <a:t>. </a:t>
            </a:r>
            <a:r>
              <a:rPr lang="en-US" sz="1900" dirty="0" err="1">
                <a:solidFill>
                  <a:srgbClr val="000092"/>
                </a:solidFill>
              </a:rPr>
              <a:t>Aşağıda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desenin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istemci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uygulaması</a:t>
            </a:r>
            <a:r>
              <a:rPr lang="en-US" sz="1900" dirty="0">
                <a:solidFill>
                  <a:srgbClr val="000092"/>
                </a:solidFill>
              </a:rPr>
              <a:t> </a:t>
            </a:r>
            <a:r>
              <a:rPr lang="en-US" sz="1900" dirty="0" err="1">
                <a:solidFill>
                  <a:srgbClr val="000092"/>
                </a:solidFill>
              </a:rPr>
              <a:t>verilmektedir</a:t>
            </a:r>
            <a:r>
              <a:rPr lang="en-US" sz="1900" dirty="0">
                <a:solidFill>
                  <a:srgbClr val="000092"/>
                </a:solidFill>
              </a:rPr>
              <a:t>.</a:t>
            </a:r>
          </a:p>
        </p:txBody>
      </p:sp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31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endParaRPr kumimoji="0" lang="en-GB" sz="2400" kern="1200" dirty="0" err="1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SOLID, Robert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Martin‘in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sunumu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ortaya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çıkan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 Dependency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Managament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(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Bağımlılık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Yönetimi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)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biçiminin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5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adet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ilkesinin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baş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harflerinden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oluşan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prensiplerdir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Bunları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sıralayacak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olursak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eğer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:</a:t>
            </a: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Single Responsibility</a:t>
            </a: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Open Closed</a:t>
            </a:r>
          </a:p>
          <a:p>
            <a:pPr algn="just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Liskov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Substitution Principle</a:t>
            </a: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Interface Segregation Principle</a:t>
            </a:r>
          </a:p>
          <a:p>
            <a:pPr algn="just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Dependency Inversion Principle</a:t>
            </a: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43050"/>
            <a:ext cx="7334250" cy="377190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62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776287"/>
            <a:ext cx="7658100" cy="5305425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95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57150"/>
            <a:ext cx="5819775" cy="6743700"/>
          </a:xfrm>
          <a:prstGeom prst="rect">
            <a:avLst/>
          </a:prstGeom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47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Composite Pattern</a:t>
            </a:r>
            <a:endParaRPr lang="en-GB" sz="2800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85786" y="4214818"/>
            <a:ext cx="7786742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dirty="0" err="1" smtClean="0">
                <a:solidFill>
                  <a:srgbClr val="000092"/>
                </a:solidFill>
              </a:rPr>
              <a:t>Örneğin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bir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dijital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entegre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devre</a:t>
            </a:r>
            <a:r>
              <a:rPr lang="en-US" sz="1900" dirty="0" smtClean="0">
                <a:solidFill>
                  <a:srgbClr val="000092"/>
                </a:solidFill>
              </a:rPr>
              <a:t> n </a:t>
            </a:r>
            <a:r>
              <a:rPr lang="en-US" sz="1900" dirty="0" err="1" smtClean="0">
                <a:solidFill>
                  <a:srgbClr val="000092"/>
                </a:solidFill>
              </a:rPr>
              <a:t>tane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transistörden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oluşmakta</a:t>
            </a:r>
            <a:r>
              <a:rPr lang="en-US" sz="1900" dirty="0" smtClean="0">
                <a:solidFill>
                  <a:srgbClr val="000092"/>
                </a:solidFill>
              </a:rPr>
              <a:t>, </a:t>
            </a:r>
            <a:r>
              <a:rPr lang="en-US" sz="1900" dirty="0" err="1" smtClean="0">
                <a:solidFill>
                  <a:srgbClr val="000092"/>
                </a:solidFill>
              </a:rPr>
              <a:t>transistörlerin</a:t>
            </a:r>
            <a:r>
              <a:rPr lang="en-US" sz="1900" dirty="0" smtClean="0">
                <a:solidFill>
                  <a:srgbClr val="000092"/>
                </a:solidFill>
              </a:rPr>
              <a:t> de </a:t>
            </a:r>
            <a:r>
              <a:rPr lang="en-US" sz="1900" dirty="0" err="1" smtClean="0">
                <a:solidFill>
                  <a:srgbClr val="000092"/>
                </a:solidFill>
              </a:rPr>
              <a:t>kendi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içlerinde</a:t>
            </a:r>
            <a:r>
              <a:rPr lang="en-US" sz="1900" dirty="0" smtClean="0">
                <a:solidFill>
                  <a:srgbClr val="000092"/>
                </a:solidFill>
              </a:rPr>
              <a:t> -</a:t>
            </a:r>
            <a:r>
              <a:rPr lang="en-US" sz="1900" dirty="0" err="1" smtClean="0">
                <a:solidFill>
                  <a:srgbClr val="000092"/>
                </a:solidFill>
              </a:rPr>
              <a:t>kavramsal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olarak</a:t>
            </a:r>
            <a:r>
              <a:rPr lang="en-US" sz="1900" dirty="0" smtClean="0">
                <a:solidFill>
                  <a:srgbClr val="000092"/>
                </a:solidFill>
              </a:rPr>
              <a:t>- </a:t>
            </a:r>
            <a:r>
              <a:rPr lang="en-US" sz="1900" dirty="0" err="1" smtClean="0">
                <a:solidFill>
                  <a:srgbClr val="000092"/>
                </a:solidFill>
              </a:rPr>
              <a:t>diyotlardan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oluştuğu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bilinmektedir</a:t>
            </a:r>
            <a:r>
              <a:rPr lang="en-US" sz="1900" dirty="0" smtClean="0">
                <a:solidFill>
                  <a:srgbClr val="000092"/>
                </a:solidFill>
              </a:rPr>
              <a:t>.</a:t>
            </a:r>
            <a:endParaRPr lang="tr-TR" sz="1900" dirty="0" smtClean="0">
              <a:solidFill>
                <a:srgbClr val="000092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tr-TR" sz="1900" dirty="0" smtClean="0">
              <a:solidFill>
                <a:srgbClr val="000092"/>
              </a:solidFill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dirty="0" err="1" smtClean="0">
                <a:solidFill>
                  <a:srgbClr val="000092"/>
                </a:solidFill>
              </a:rPr>
              <a:t>Söz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gelimi</a:t>
            </a:r>
            <a:r>
              <a:rPr lang="en-US" sz="1900" dirty="0" smtClean="0">
                <a:solidFill>
                  <a:srgbClr val="000092"/>
                </a:solidFill>
              </a:rPr>
              <a:t> 555 Timer </a:t>
            </a:r>
            <a:r>
              <a:rPr lang="en-US" sz="1900" dirty="0" err="1" smtClean="0">
                <a:solidFill>
                  <a:srgbClr val="000092"/>
                </a:solidFill>
              </a:rPr>
              <a:t>diye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bilinen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ve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çeşitli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amaçlarla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kullanılan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entegre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devre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içsel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olarak</a:t>
            </a:r>
            <a:r>
              <a:rPr lang="en-US" sz="1900" dirty="0" smtClean="0">
                <a:solidFill>
                  <a:srgbClr val="000092"/>
                </a:solidFill>
              </a:rPr>
              <a:t> 25 </a:t>
            </a:r>
            <a:r>
              <a:rPr lang="en-US" sz="1900" dirty="0" err="1" smtClean="0">
                <a:solidFill>
                  <a:srgbClr val="000092"/>
                </a:solidFill>
              </a:rPr>
              <a:t>farklı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transistör</a:t>
            </a:r>
            <a:r>
              <a:rPr lang="en-US" sz="1900" dirty="0" smtClean="0">
                <a:solidFill>
                  <a:srgbClr val="000092"/>
                </a:solidFill>
              </a:rPr>
              <a:t>, 16 </a:t>
            </a:r>
            <a:r>
              <a:rPr lang="en-US" sz="1900" dirty="0" err="1" smtClean="0">
                <a:solidFill>
                  <a:srgbClr val="000092"/>
                </a:solidFill>
              </a:rPr>
              <a:t>direnç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ve</a:t>
            </a:r>
            <a:r>
              <a:rPr lang="en-US" sz="1900" dirty="0" smtClean="0">
                <a:solidFill>
                  <a:srgbClr val="000092"/>
                </a:solidFill>
              </a:rPr>
              <a:t> 2 </a:t>
            </a:r>
            <a:r>
              <a:rPr lang="en-US" sz="1900" dirty="0" err="1" smtClean="0">
                <a:solidFill>
                  <a:srgbClr val="000092"/>
                </a:solidFill>
              </a:rPr>
              <a:t>diyot</a:t>
            </a:r>
            <a:r>
              <a:rPr lang="en-US" sz="1900" dirty="0" smtClean="0">
                <a:solidFill>
                  <a:srgbClr val="000092"/>
                </a:solidFill>
              </a:rPr>
              <a:t> </a:t>
            </a:r>
            <a:r>
              <a:rPr lang="en-US" sz="1900" dirty="0" err="1" smtClean="0">
                <a:solidFill>
                  <a:srgbClr val="000092"/>
                </a:solidFill>
              </a:rPr>
              <a:t>barındırmaktadır</a:t>
            </a:r>
            <a:r>
              <a:rPr lang="en-US" sz="1900" dirty="0" smtClean="0">
                <a:solidFill>
                  <a:srgbClr val="000092"/>
                </a:solidFill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dirty="0" smtClean="0">
                <a:solidFill>
                  <a:srgbClr val="000092"/>
                </a:solidFill>
              </a:rPr>
              <a:t>  </a:t>
            </a:r>
          </a:p>
        </p:txBody>
      </p:sp>
      <p:pic>
        <p:nvPicPr>
          <p:cNvPr id="1026" name="Picture 2" descr="image-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857232"/>
            <a:ext cx="6429420" cy="3164611"/>
          </a:xfrm>
          <a:prstGeom prst="rect">
            <a:avLst/>
          </a:prstGeom>
          <a:noFill/>
        </p:spPr>
      </p:pic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92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1729" y="571480"/>
            <a:ext cx="7832237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6715154" cy="363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dörtgen"/>
          <p:cNvSpPr/>
          <p:nvPr/>
        </p:nvSpPr>
        <p:spPr>
          <a:xfrm>
            <a:off x="1071538" y="928670"/>
            <a:ext cx="7286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endParaRPr lang="tr-TR" dirty="0" smtClean="0"/>
          </a:p>
          <a:p>
            <a:pPr>
              <a:buFont typeface="Arial" pitchFamily="34" charset="0"/>
              <a:buChar char="•"/>
            </a:pPr>
            <a:endParaRPr lang="tr-TR" dirty="0" smtClean="0"/>
          </a:p>
          <a:p>
            <a:endParaRPr lang="en-GB" dirty="0"/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857232"/>
            <a:ext cx="531074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812048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00042"/>
            <a:ext cx="825734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575" y="714356"/>
            <a:ext cx="8006953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Bozukluklarının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Belirtileri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/>
            </a:r>
            <a:b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 fontAlgn="base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Elinizin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altındaki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etkili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kodlarından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yoksa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çürümeye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yüz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tutmuş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verimsiz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parçalarından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oluştuğunu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anlamanız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4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adet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bozukluğu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bulunmaktadır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Rigidity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Değişmezlik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: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zor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anlamına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o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yerinin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değişmesine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oluyorsa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burada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problem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demektir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Örnek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süper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sınıftaki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yüzünden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kendisine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bağlı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tüm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alt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değişikliğe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maruz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update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verilebilir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 fontAlgn="base"/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Fragility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Kırılganlık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: 1.belirti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ilişkili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kırılganlık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değişikliğin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yere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etkisinden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bahseder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Özellikle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de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alandaki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kendisi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mantıksal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ilişkisi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olmayan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başka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yüzünden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etkileniyorsa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buradaki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problem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oldukça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ciddidir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fixlenmesi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gerekmektedir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Öte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yapılacak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her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fix,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başka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problemide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yeniden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açığa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çıkarma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ihtimalini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de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yansıtmaktadır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Bu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yüzden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2.prensip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kırılganlığın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denecek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kadar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olmasına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dikkat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edilmelidir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Immobility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Hareketsizlik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: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kodunun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proje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içerisinde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sabit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yerden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kullanılması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diğer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modüller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tarafından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kullanılmayacak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halde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anlamına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Her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defasında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yerde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yeniden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yazılmasına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projeyi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gereksiz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oluşturur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 fontAlgn="base"/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Viscosity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Yapışkanlık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: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bazı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problemler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çözümlenirken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göz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ardı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edilerek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dışındaki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çözümlemeler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yapılması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anlamına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928670"/>
            <a:ext cx="700092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3"/>
          <p:cNvSpPr/>
          <p:nvPr/>
        </p:nvSpPr>
        <p:spPr>
          <a:xfrm>
            <a:off x="1428728" y="714356"/>
            <a:ext cx="6066938" cy="3009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3 Dikdörtgen"/>
          <p:cNvSpPr/>
          <p:nvPr/>
        </p:nvSpPr>
        <p:spPr>
          <a:xfrm>
            <a:off x="428596" y="3857628"/>
            <a:ext cx="828680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00000"/>
              </a:lnSpc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r>
              <a:rPr lang="en-GB" sz="1600" b="1" u="sng" dirty="0" err="1" smtClean="0">
                <a:solidFill>
                  <a:srgbClr val="00007C"/>
                </a:solidFill>
                <a:latin typeface="Arial"/>
                <a:cs typeface="Arial"/>
              </a:rPr>
              <a:t>Kalıp</a:t>
            </a:r>
            <a:r>
              <a:rPr lang="en-GB" sz="1600" b="1" u="sng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b="1" u="sng" dirty="0" err="1" smtClean="0">
                <a:solidFill>
                  <a:srgbClr val="00007C"/>
                </a:solidFill>
                <a:latin typeface="Arial"/>
                <a:cs typeface="Arial"/>
              </a:rPr>
              <a:t>bile</a:t>
            </a:r>
            <a:r>
              <a:rPr lang="en-GB" sz="1600" b="1" u="sng" spc="5" dirty="0" err="1" smtClean="0">
                <a:solidFill>
                  <a:srgbClr val="00007C"/>
                </a:solidFill>
                <a:latin typeface="Arial"/>
                <a:cs typeface="Arial"/>
              </a:rPr>
              <a:t>ş</a:t>
            </a:r>
            <a:r>
              <a:rPr lang="en-GB" sz="1600" b="1" u="sng" dirty="0" err="1" smtClean="0">
                <a:solidFill>
                  <a:srgbClr val="00007C"/>
                </a:solidFill>
                <a:latin typeface="Arial"/>
                <a:cs typeface="Arial"/>
              </a:rPr>
              <a:t>enleri</a:t>
            </a:r>
            <a:r>
              <a:rPr lang="en-GB" sz="1600" b="1" u="sng" dirty="0" smtClean="0">
                <a:solidFill>
                  <a:srgbClr val="00007C"/>
                </a:solidFill>
                <a:latin typeface="Arial"/>
                <a:cs typeface="Arial"/>
              </a:rPr>
              <a:t>:</a:t>
            </a:r>
            <a:endParaRPr lang="en-GB" sz="1600" b="1" u="sng" dirty="0" smtClean="0">
              <a:latin typeface="Arial"/>
              <a:cs typeface="Arial"/>
            </a:endParaRPr>
          </a:p>
          <a:p>
            <a:pPr lvl="1" indent="-228600" algn="just">
              <a:buClr>
                <a:srgbClr val="00007C"/>
              </a:buClr>
              <a:tabLst>
                <a:tab pos="457834" algn="l"/>
              </a:tabLst>
            </a:pPr>
            <a:r>
              <a:rPr lang="en-GB" sz="1600" b="1" dirty="0" smtClean="0">
                <a:solidFill>
                  <a:srgbClr val="00007C"/>
                </a:solidFill>
                <a:latin typeface="Arial"/>
                <a:cs typeface="Arial"/>
              </a:rPr>
              <a:t>Subje</a:t>
            </a:r>
            <a:r>
              <a:rPr lang="en-GB" sz="1600" b="1" spc="5" dirty="0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b="1" dirty="0" smtClean="0">
                <a:solidFill>
                  <a:srgbClr val="00007C"/>
                </a:solidFill>
                <a:latin typeface="Arial"/>
                <a:cs typeface="Arial"/>
              </a:rPr>
              <a:t>t: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Duru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unda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4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deği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ş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lerin</a:t>
            </a:r>
            <a:r>
              <a:rPr lang="en-GB" sz="1600" spc="-5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lene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eği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nenin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ara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ü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ü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en-GB" sz="1600" dirty="0" smtClean="0">
              <a:latin typeface="Arial"/>
              <a:cs typeface="Arial"/>
            </a:endParaRPr>
          </a:p>
          <a:p>
            <a:pPr marL="685800" lvl="2" indent="-228600" algn="just">
              <a:lnSpc>
                <a:spcPct val="100000"/>
              </a:lnSpc>
              <a:buClr>
                <a:srgbClr val="00007C"/>
              </a:buClr>
              <a:tabLst>
                <a:tab pos="686435" algn="l"/>
              </a:tabLst>
            </a:pPr>
            <a:r>
              <a:rPr lang="tr-TR" sz="1600" dirty="0" smtClean="0">
                <a:solidFill>
                  <a:srgbClr val="00007C"/>
                </a:solidFill>
                <a:latin typeface="Arial"/>
                <a:cs typeface="Arial"/>
              </a:rPr>
              <a:t>			  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Birden</a:t>
            </a:r>
            <a:r>
              <a:rPr lang="en-GB" sz="1600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fa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la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gö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olabili</a:t>
            </a:r>
            <a:r>
              <a:rPr lang="en-GB" sz="1600" spc="-50" dirty="0" err="1" smtClean="0">
                <a:solidFill>
                  <a:srgbClr val="00007C"/>
                </a:solidFill>
                <a:latin typeface="Arial"/>
                <a:cs typeface="Arial"/>
              </a:rPr>
              <a:t>r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Bu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nedenle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gö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/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il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etot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l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arını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00007C"/>
                </a:solidFill>
                <a:latin typeface="Arial"/>
                <a:cs typeface="Arial"/>
              </a:rPr>
              <a:t>		   t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anı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la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an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o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ut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ınıf</a:t>
            </a:r>
            <a:r>
              <a:rPr lang="en-GB" sz="1600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ol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alıdı</a:t>
            </a:r>
            <a:r>
              <a:rPr lang="en-GB" sz="1600" spc="-50" dirty="0" err="1" smtClean="0">
                <a:solidFill>
                  <a:srgbClr val="00007C"/>
                </a:solidFill>
                <a:latin typeface="Arial"/>
                <a:cs typeface="Arial"/>
              </a:rPr>
              <a:t>r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tr-TR" sz="16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lvl="1" indent="-228600" algn="just">
              <a:buClr>
                <a:srgbClr val="00007C"/>
              </a:buClr>
              <a:tabLst>
                <a:tab pos="686435" algn="l"/>
              </a:tabLst>
            </a:pPr>
            <a:r>
              <a:rPr lang="tr-TR" sz="1600" spc="-5" dirty="0" smtClean="0">
                <a:solidFill>
                  <a:srgbClr val="00007C"/>
                </a:solidFill>
                <a:latin typeface="Arial"/>
                <a:cs typeface="Arial"/>
              </a:rPr>
              <a:t>	</a:t>
            </a:r>
            <a:r>
              <a:rPr lang="en-GB" sz="1600" b="1" spc="-5" dirty="0" smtClean="0">
                <a:solidFill>
                  <a:srgbClr val="00007C"/>
                </a:solidFill>
                <a:latin typeface="Arial"/>
                <a:cs typeface="Arial"/>
              </a:rPr>
              <a:t>O</a:t>
            </a:r>
            <a:r>
              <a:rPr lang="en-GB" sz="1600" b="1" dirty="0" smtClean="0">
                <a:solidFill>
                  <a:srgbClr val="00007C"/>
                </a:solidFill>
                <a:latin typeface="Arial"/>
                <a:cs typeface="Arial"/>
              </a:rPr>
              <a:t>b</a:t>
            </a:r>
            <a:r>
              <a:rPr lang="en-GB" sz="1600" b="1" spc="5" dirty="0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b="1" dirty="0" smtClean="0">
                <a:solidFill>
                  <a:srgbClr val="00007C"/>
                </a:solidFill>
                <a:latin typeface="Arial"/>
                <a:cs typeface="Arial"/>
              </a:rPr>
              <a:t>er</a:t>
            </a:r>
            <a:r>
              <a:rPr lang="en-GB" sz="1600" b="1" spc="-10" dirty="0" smtClean="0">
                <a:solidFill>
                  <a:srgbClr val="00007C"/>
                </a:solidFill>
                <a:latin typeface="Arial"/>
                <a:cs typeface="Arial"/>
              </a:rPr>
              <a:t>v</a:t>
            </a:r>
            <a:r>
              <a:rPr lang="en-GB" sz="1600" b="1" dirty="0" smtClean="0">
                <a:solidFill>
                  <a:srgbClr val="00007C"/>
                </a:solidFill>
                <a:latin typeface="Arial"/>
                <a:cs typeface="Arial"/>
              </a:rPr>
              <a:t>er:</a:t>
            </a:r>
            <a:r>
              <a:rPr lang="en-GB" sz="1600" b="1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-5" dirty="0" err="1" smtClean="0">
                <a:solidFill>
                  <a:srgbClr val="00007C"/>
                </a:solidFill>
                <a:latin typeface="Arial"/>
                <a:cs typeface="Arial"/>
              </a:rPr>
              <a:t>G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ö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nelerin</a:t>
            </a:r>
            <a:r>
              <a:rPr lang="en-GB" sz="1600" spc="-3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ara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ü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ü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tr-TR" sz="160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lvl="1" indent="-228600" algn="just">
              <a:buClr>
                <a:srgbClr val="00007C"/>
              </a:buClr>
              <a:tabLst>
                <a:tab pos="686435" algn="l"/>
              </a:tabLst>
            </a:pPr>
            <a:r>
              <a:rPr lang="tr-TR" sz="1600" dirty="0" smtClean="0">
                <a:solidFill>
                  <a:srgbClr val="00007C"/>
                </a:solidFill>
                <a:latin typeface="Arial"/>
                <a:cs typeface="Arial"/>
              </a:rPr>
              <a:t>	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Con</a:t>
            </a:r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reteSubje</a:t>
            </a:r>
            <a:r>
              <a:rPr lang="en-GB" sz="1600" b="1" spc="-10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t</a:t>
            </a:r>
            <a:r>
              <a:rPr lang="tr-TR" sz="1600" b="1" dirty="0" smtClean="0">
                <a:solidFill>
                  <a:srgbClr val="00007C"/>
                </a:solidFill>
                <a:latin typeface="Arial"/>
                <a:cs typeface="Arial"/>
              </a:rPr>
              <a:t>:  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Subje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t</a:t>
            </a:r>
            <a:r>
              <a:rPr lang="en-GB" sz="1600" spc="-2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ger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ç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eler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endParaRPr lang="tr-TR" sz="1600" spc="-10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lvl="1" indent="-228600" algn="just">
              <a:buClr>
                <a:srgbClr val="00007C"/>
              </a:buClr>
              <a:tabLst>
                <a:tab pos="686435" algn="l"/>
              </a:tabLst>
            </a:pPr>
            <a:r>
              <a:rPr lang="tr-TR" sz="1600" dirty="0" smtClean="0">
                <a:solidFill>
                  <a:srgbClr val="00007C"/>
                </a:solidFill>
                <a:latin typeface="Arial"/>
                <a:cs typeface="Arial"/>
              </a:rPr>
              <a:t>	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Con</a:t>
            </a:r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c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rete</a:t>
            </a:r>
            <a:r>
              <a:rPr lang="en-GB" sz="1600" b="1" spc="-5" dirty="0" err="1" smtClean="0">
                <a:solidFill>
                  <a:srgbClr val="00007C"/>
                </a:solidFill>
                <a:latin typeface="Arial"/>
                <a:cs typeface="Arial"/>
              </a:rPr>
              <a:t>O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b</a:t>
            </a:r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er</a:t>
            </a:r>
            <a:r>
              <a:rPr lang="en-GB" sz="1600" b="1" spc="-10" dirty="0" err="1" smtClean="0">
                <a:solidFill>
                  <a:srgbClr val="00007C"/>
                </a:solidFill>
                <a:latin typeface="Arial"/>
                <a:cs typeface="Arial"/>
              </a:rPr>
              <a:t>v</a:t>
            </a:r>
            <a:r>
              <a:rPr lang="en-GB" sz="1600" b="1" dirty="0" err="1" smtClean="0">
                <a:solidFill>
                  <a:srgbClr val="00007C"/>
                </a:solidFill>
                <a:latin typeface="Arial"/>
                <a:cs typeface="Arial"/>
              </a:rPr>
              <a:t>er</a:t>
            </a:r>
            <a:r>
              <a:rPr lang="tr-TR" sz="1600" b="1" dirty="0" smtClean="0">
                <a:solidFill>
                  <a:srgbClr val="00007C"/>
                </a:solidFill>
                <a:latin typeface="Arial"/>
                <a:cs typeface="Arial"/>
              </a:rPr>
              <a:t>: </a:t>
            </a:r>
            <a:r>
              <a:rPr lang="en-GB" sz="1600" spc="-5" dirty="0" smtClean="0">
                <a:solidFill>
                  <a:srgbClr val="00007C"/>
                </a:solidFill>
                <a:latin typeface="Arial"/>
                <a:cs typeface="Arial"/>
              </a:rPr>
              <a:t>O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b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er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v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er</a:t>
            </a:r>
            <a:r>
              <a:rPr lang="en-GB" sz="1600" spc="-1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ger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ç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eleri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r>
              <a:rPr lang="en-GB" sz="1600" spc="-2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-5" dirty="0" err="1" smtClean="0">
                <a:solidFill>
                  <a:srgbClr val="00007C"/>
                </a:solidFill>
                <a:latin typeface="Arial"/>
                <a:cs typeface="Arial"/>
              </a:rPr>
              <a:t>G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ö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z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lediği</a:t>
            </a:r>
            <a:r>
              <a:rPr lang="en-GB" sz="1600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ne</a:t>
            </a:r>
            <a:r>
              <a:rPr lang="en-GB" sz="1600" spc="-10" dirty="0" err="1" smtClean="0">
                <a:solidFill>
                  <a:srgbClr val="00007C"/>
                </a:solidFill>
                <a:latin typeface="Arial"/>
                <a:cs typeface="Arial"/>
              </a:rPr>
              <a:t>y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gö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teren</a:t>
            </a:r>
            <a:r>
              <a:rPr lang="tr-TR" sz="160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GB" sz="1600" spc="-2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ş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aret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ç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i</a:t>
            </a:r>
            <a:r>
              <a:rPr lang="en-GB" sz="1600" spc="-20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dirty="0" err="1" smtClean="0">
                <a:solidFill>
                  <a:srgbClr val="00007C"/>
                </a:solidFill>
                <a:latin typeface="Arial"/>
                <a:cs typeface="Arial"/>
              </a:rPr>
              <a:t>tutabili</a:t>
            </a:r>
            <a:r>
              <a:rPr lang="en-GB" sz="1600" spc="-50" dirty="0" err="1" smtClean="0">
                <a:solidFill>
                  <a:srgbClr val="00007C"/>
                </a:solidFill>
                <a:latin typeface="Arial"/>
                <a:cs typeface="Arial"/>
              </a:rPr>
              <a:t>r</a:t>
            </a:r>
            <a:r>
              <a:rPr lang="en-GB" sz="1600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5" name="4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Observer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6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3546730"/>
            <a:ext cx="806489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ışıkları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kendisine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verilen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izin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ile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500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ms'de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boyunca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Yeşil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yanarak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aktif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duruma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geçmektedir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 Bu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kavşaktaki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ışıklarını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denetleyen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bilgisayar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sistemi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ise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elindeki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veri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ile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sırayla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her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birine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YEŞİL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hakkı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vermektedir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 Bu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veriler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ışığı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altında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aşağıdaki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çıkarımı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yapmak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mümkün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olur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tr-TR" sz="1200" dirty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indent="-228600" algn="just"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endParaRPr lang="tr-TR" sz="1200" dirty="0">
              <a:solidFill>
                <a:srgbClr val="00007C"/>
              </a:solidFill>
              <a:latin typeface="Arial"/>
              <a:cs typeface="Arial"/>
            </a:endParaRPr>
          </a:p>
          <a:p>
            <a:pPr algn="just">
              <a:buClr>
                <a:srgbClr val="00007C"/>
              </a:buClr>
              <a:tabLst>
                <a:tab pos="228600" algn="l"/>
              </a:tabLst>
            </a:pPr>
            <a:endParaRPr lang="en-US" sz="1200" dirty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indent="-228600" algn="just"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ışıkları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merkezi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bilgisayar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sisteminden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gelecek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komutlara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göre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KIRMIZI/SARI/YEŞİL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yanar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 Bu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yüzden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ışıkları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birer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Gözleyici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(Observer)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sınıftır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tr-TR" sz="1200" dirty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indent="-228600" algn="just"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endParaRPr lang="en-US" sz="1200" dirty="0">
              <a:solidFill>
                <a:srgbClr val="00007C"/>
              </a:solidFill>
              <a:latin typeface="Arial"/>
              <a:cs typeface="Arial"/>
            </a:endParaRPr>
          </a:p>
          <a:p>
            <a:pPr marL="228600" indent="-228600" algn="just">
              <a:buClr>
                <a:srgbClr val="00007C"/>
              </a:buClr>
              <a:buFont typeface="Arial"/>
              <a:buChar char="•"/>
              <a:tabLst>
                <a:tab pos="228600" algn="l"/>
              </a:tabLst>
            </a:pP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Merkezi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bilgisayar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sistemi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ise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ışıkları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tarafından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dinlenerek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,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onlara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elindeki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bilgiyi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güncelleyerek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bildirmektedir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Böylelikle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ilan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ettiği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güncel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, YEŞİL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yanacak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trafik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ışığı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tarafından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alınmış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olur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 Bu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yüzden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merkezi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bilgisayar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sistemi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Gözlenen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(Observable) </a:t>
            </a:r>
            <a:r>
              <a:rPr lang="en-GB" sz="1200" dirty="0" err="1">
                <a:solidFill>
                  <a:srgbClr val="00007C"/>
                </a:solidFill>
                <a:latin typeface="Arial"/>
                <a:cs typeface="Arial"/>
              </a:rPr>
              <a:t>sınıftır</a:t>
            </a:r>
            <a:r>
              <a:rPr lang="en-GB" sz="1200" dirty="0">
                <a:solidFill>
                  <a:srgbClr val="00007C"/>
                </a:solidFill>
                <a:latin typeface="Arial"/>
                <a:cs typeface="Arial"/>
              </a:rPr>
              <a:t>.</a:t>
            </a:r>
            <a:endParaRPr lang="en-US" sz="1200" dirty="0">
              <a:solidFill>
                <a:srgbClr val="00007C"/>
              </a:solidFill>
              <a:latin typeface="Arial"/>
              <a:cs typeface="Arial"/>
            </a:endParaRPr>
          </a:p>
        </p:txBody>
      </p:sp>
      <p:sp>
        <p:nvSpPr>
          <p:cNvPr id="3" name="4 Dikdörtgen"/>
          <p:cNvSpPr/>
          <p:nvPr/>
        </p:nvSpPr>
        <p:spPr>
          <a:xfrm>
            <a:off x="1403648" y="214290"/>
            <a:ext cx="7526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Observer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737510"/>
            <a:ext cx="36671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275" y="1124744"/>
            <a:ext cx="7992888" cy="218521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sng" strike="noStrike" cap="none" normalizeH="0" baseline="0" dirty="0" smtClean="0">
                <a:ln>
                  <a:noFill/>
                </a:ln>
                <a:solidFill>
                  <a:srgbClr val="005999"/>
                </a:solidFill>
                <a:effectLst/>
                <a:latin typeface="inherit"/>
                <a:cs typeface="Arial" panose="020B0604020202020204" pitchFamily="34" charset="0"/>
                <a:hlinkClick r:id="rId2"/>
              </a:rPr>
              <a:t>Observer (or Publish/Subscribe)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b="0" i="0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(</a:t>
            </a:r>
            <a:r>
              <a:rPr kumimoji="0" lang="en-US" altLang="en-US" b="0" i="0" u="none" strike="noStrike" cap="none" normalizeH="0" baseline="-3000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recognizeable</a:t>
            </a:r>
            <a:r>
              <a:rPr kumimoji="0" lang="en-US" altLang="en-US" b="0" i="0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 by behavioral methods which invokes a method on an instance of </a:t>
            </a:r>
            <a:r>
              <a:rPr kumimoji="0" lang="en-US" altLang="en-US" sz="1050" b="0" i="1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another</a:t>
            </a:r>
            <a:r>
              <a:rPr kumimoji="0" lang="en-US" altLang="en-US" b="0" i="0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abstract/interface type, depending on own state)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java.util.Observer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/</a:t>
            </a: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java.util.Observable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(rarely used in real world though)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All implementations of </a:t>
            </a: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java.util.EventListener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(practically all over Swing thus)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6"/>
              </a:rPr>
              <a:t>javax.servlet.http.HttpSessionBindingListener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7"/>
              </a:rPr>
              <a:t>javax.servlet.http.HttpSessionAttributeListener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8"/>
              </a:rPr>
              <a:t>javax.faces.event.PhaseListener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4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Observer Pattern In JDK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64583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dörtgen"/>
          <p:cNvSpPr/>
          <p:nvPr/>
        </p:nvSpPr>
        <p:spPr>
          <a:xfrm>
            <a:off x="714348" y="4214818"/>
            <a:ext cx="8001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Bildiğiniz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gibi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aynı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hava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alanını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kullanan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pek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çok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uçak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olmaktadır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. Bu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uçakların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pist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kullanımı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gibi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işler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için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birbirleriyle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haberleşmesi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halinde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ortaya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kaos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felaket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çıkacaktır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. </a:t>
            </a:r>
            <a:endParaRPr lang="tr-TR" sz="1600" spc="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endParaRPr lang="tr-TR" sz="1600" spc="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Onun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yerine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uçaklar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birbirleriyle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değil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de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bir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kontrol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kulesi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üzerinden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haberleşirler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pist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kullanımı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gibi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konuları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merkezi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</a:p>
        </p:txBody>
      </p:sp>
      <p:pic>
        <p:nvPicPr>
          <p:cNvPr id="3" name="2 Resim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707947"/>
            <a:ext cx="307525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Mediator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56315"/>
            <a:ext cx="2962275" cy="292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696" y="1052736"/>
            <a:ext cx="5760720" cy="312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6718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Dikdörtgen"/>
          <p:cNvSpPr/>
          <p:nvPr/>
        </p:nvSpPr>
        <p:spPr>
          <a:xfrm>
            <a:off x="642910" y="3929066"/>
            <a:ext cx="785818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Bu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paterne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verilmiş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en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güzel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basit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örneklerden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birisi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de;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sohbet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(chat)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odası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örneğidir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. </a:t>
            </a:r>
            <a:endParaRPr lang="tr-TR" sz="1600" spc="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endParaRPr lang="tr-TR" sz="1600" spc="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Aşağıdaki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listede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hangi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sınıfın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hangi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rolü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üstlendiği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uml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diyagramı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</a:t>
            </a:r>
            <a:r>
              <a:rPr lang="en-GB" sz="1600" spc="5" dirty="0" err="1" smtClean="0">
                <a:solidFill>
                  <a:srgbClr val="00007C"/>
                </a:solidFill>
                <a:latin typeface="Arial"/>
                <a:cs typeface="Arial"/>
              </a:rPr>
              <a:t>verilmiştir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.</a:t>
            </a:r>
          </a:p>
          <a:p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Chatroom_Mediator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: Abstract Mediator </a:t>
            </a:r>
          </a:p>
          <a:p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Oda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: Concreate Mediator</a:t>
            </a:r>
            <a:r>
              <a:rPr lang="tr-TR" sz="1600" spc="5" dirty="0" smtClean="0">
                <a:solidFill>
                  <a:srgbClr val="00007C"/>
                </a:solidFill>
                <a:latin typeface="Arial"/>
                <a:cs typeface="Arial"/>
              </a:rPr>
              <a:t> (ChatrRoom)</a:t>
            </a:r>
            <a:endParaRPr lang="en-GB" sz="1600" spc="5" dirty="0" smtClean="0">
              <a:solidFill>
                <a:srgbClr val="00007C"/>
              </a:solidFill>
              <a:latin typeface="Arial"/>
              <a:cs typeface="Arial"/>
            </a:endParaRPr>
          </a:p>
          <a:p>
            <a:r>
              <a:rPr lang="en-GB" sz="1600" b="1" spc="5" dirty="0" err="1" smtClean="0">
                <a:solidFill>
                  <a:srgbClr val="00007C"/>
                </a:solidFill>
                <a:latin typeface="Arial"/>
                <a:cs typeface="Arial"/>
              </a:rPr>
              <a:t>Katilimci</a:t>
            </a:r>
            <a:r>
              <a:rPr lang="en-GB" sz="1600" spc="5" dirty="0" smtClean="0">
                <a:solidFill>
                  <a:srgbClr val="00007C"/>
                </a:solidFill>
                <a:latin typeface="Arial"/>
                <a:cs typeface="Arial"/>
              </a:rPr>
              <a:t> : Concreate Colleague</a:t>
            </a:r>
            <a:r>
              <a:rPr lang="tr-TR" sz="1600" spc="5" dirty="0" smtClean="0">
                <a:solidFill>
                  <a:srgbClr val="00007C"/>
                </a:solidFill>
                <a:latin typeface="Arial"/>
                <a:cs typeface="Arial"/>
              </a:rPr>
              <a:t> (PERSON)</a:t>
            </a:r>
            <a:endParaRPr lang="en-GB" sz="1600" spc="5" dirty="0" smtClean="0">
              <a:solidFill>
                <a:srgbClr val="00007C"/>
              </a:solidFill>
              <a:latin typeface="Arial"/>
              <a:cs typeface="Arial"/>
            </a:endParaRPr>
          </a:p>
        </p:txBody>
      </p:sp>
      <p:sp>
        <p:nvSpPr>
          <p:cNvPr id="4" name="3 Dikdörtgen"/>
          <p:cNvSpPr/>
          <p:nvPr/>
        </p:nvSpPr>
        <p:spPr>
          <a:xfrm>
            <a:off x="285720" y="214290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err="1" smtClean="0">
                <a:solidFill>
                  <a:srgbClr val="0000FF"/>
                </a:solidFill>
              </a:rPr>
              <a:t>Mediator</a:t>
            </a:r>
            <a:r>
              <a:rPr lang="tr-TR" sz="2800" b="1" dirty="0" smtClean="0">
                <a:solidFill>
                  <a:srgbClr val="0000FF"/>
                </a:solidFill>
              </a:rPr>
              <a:t> </a:t>
            </a:r>
            <a:r>
              <a:rPr lang="tr-TR" sz="2800" b="1" dirty="0" err="1" smtClean="0">
                <a:solidFill>
                  <a:srgbClr val="0000FF"/>
                </a:solidFill>
              </a:rPr>
              <a:t>Pattern</a:t>
            </a:r>
            <a:endParaRPr lang="en-GB" sz="2800" dirty="0"/>
          </a:p>
        </p:txBody>
      </p:sp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Resim 2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1108690"/>
            <a:ext cx="5760720" cy="244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688" y="476672"/>
            <a:ext cx="5760720" cy="1576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Resim 2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1680" y="2708920"/>
            <a:ext cx="5760720" cy="265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19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1560" y="1196752"/>
            <a:ext cx="7814102" cy="2585323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baseline="0" dirty="0" smtClean="0">
                <a:ln>
                  <a:noFill/>
                </a:ln>
                <a:solidFill>
                  <a:srgbClr val="005999"/>
                </a:solidFill>
                <a:effectLst/>
                <a:latin typeface="inherit"/>
                <a:cs typeface="Arial" panose="020B0604020202020204" pitchFamily="34" charset="0"/>
                <a:hlinkClick r:id="rId2"/>
              </a:rPr>
              <a:t>Mediator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2000" b="0" i="0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(</a:t>
            </a:r>
            <a:r>
              <a:rPr kumimoji="0" lang="en-US" altLang="en-US" sz="2000" b="0" i="0" u="none" strike="noStrike" cap="none" normalizeH="0" baseline="-3000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recognizeable</a:t>
            </a:r>
            <a:r>
              <a:rPr kumimoji="0" lang="en-US" altLang="en-US" sz="2000" b="0" i="0" u="none" strike="noStrike" cap="none" normalizeH="0" baseline="-3000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 by behavioral methods taking an instance of different abstract/interface type (usually using the command pattern) which delegates/uses the given instance)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java.util.Timer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(all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scheduleXXX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methods)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java.util.concurrent.Executor#execute</a:t>
            </a:r>
            <a:r>
              <a:rPr kumimoji="0" lang="en-US" altLang="en-US" sz="1400" b="0" i="0" u="sng" strike="noStrike" cap="none" normalizeH="0" baseline="0" dirty="0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()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java.util.concurrent.ExecutorService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6"/>
              </a:rPr>
              <a:t>java.util.concurrent.ScheduledExecutorService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(all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scheduleXXX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()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 methods)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sng" strike="noStrike" cap="none" normalizeH="0" baseline="0" dirty="0" err="1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7"/>
              </a:rPr>
              <a:t>java.lang.reflect.Method#invoke</a:t>
            </a:r>
            <a:r>
              <a:rPr kumimoji="0" lang="en-US" altLang="en-US" sz="1400" b="0" i="0" u="sng" strike="noStrike" cap="none" normalizeH="0" baseline="0" dirty="0" smtClean="0">
                <a:ln>
                  <a:noFill/>
                </a:ln>
                <a:solidFill>
                  <a:srgbClr val="00599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7"/>
              </a:rPr>
              <a:t>()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4 Dikdörtgen"/>
          <p:cNvSpPr/>
          <p:nvPr/>
        </p:nvSpPr>
        <p:spPr>
          <a:xfrm>
            <a:off x="251520" y="404664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 smtClean="0">
                <a:solidFill>
                  <a:srgbClr val="0000FF"/>
                </a:solidFill>
              </a:rPr>
              <a:t>Mediator Pattern In Jdk</a:t>
            </a:r>
            <a:endParaRPr lang="en-GB" sz="2800" dirty="0"/>
          </a:p>
        </p:txBody>
      </p:sp>
      <p:sp>
        <p:nvSpPr>
          <p:cNvPr id="5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3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24744"/>
            <a:ext cx="6772275" cy="3448050"/>
          </a:xfrm>
          <a:prstGeom prst="rect">
            <a:avLst/>
          </a:prstGeom>
        </p:spPr>
      </p:pic>
      <p:sp>
        <p:nvSpPr>
          <p:cNvPr id="3" name="4 Dikdörtgen"/>
          <p:cNvSpPr/>
          <p:nvPr/>
        </p:nvSpPr>
        <p:spPr>
          <a:xfrm>
            <a:off x="251520" y="404664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rgbClr val="0000FF"/>
                </a:solidFill>
              </a:rPr>
              <a:t>Chain Of Responsibility</a:t>
            </a:r>
            <a:endParaRPr lang="en-GB" sz="2800" b="1" dirty="0">
              <a:solidFill>
                <a:srgbClr val="0000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971600" y="4653136"/>
            <a:ext cx="6246440" cy="745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isteğin</a:t>
            </a:r>
            <a:r>
              <a:rPr lang="en-GB" sz="1900" dirty="0">
                <a:solidFill>
                  <a:srgbClr val="000092"/>
                </a:solidFill>
              </a:rPr>
              <a:t> belli </a:t>
            </a:r>
            <a:r>
              <a:rPr lang="en-GB" sz="1900" dirty="0" err="1">
                <a:solidFill>
                  <a:srgbClr val="000092"/>
                </a:solidFill>
              </a:rPr>
              <a:t>sınıflar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içinde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gezdirilerek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ilgili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sınıfın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işlem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yapmasını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yönetir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  <a:endParaRPr lang="en-US" sz="1900" dirty="0">
              <a:solidFill>
                <a:srgbClr val="000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/>
            </a:r>
            <a:b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Tasarım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Deseni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Prensipleri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(Design Pattern Principles)</a:t>
            </a:r>
            <a:b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 fontAlgn="base"/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yukarıda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bahsedilen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bozuklardan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korunması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verimli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kodlarından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oluşması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aşağıda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dikkate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alınması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takım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prensipler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açıklanmaktadır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SOLID 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anlatılan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prensipler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5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adet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açıklanmaktadır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endParaRPr kumimoji="0" lang="tr-TR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SRP (The Single Responsibility Principle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Sorumluluk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Prensibi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),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yalnızca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Örneğin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herhangi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bilgi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taşıyan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rapor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kağıdı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içeriği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formatı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nedeniyle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değişebilir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Ancak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birbirinden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ayrı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şeylerdir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izole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Rapordaki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aynı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anda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değişikliği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kapsamamalıdır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OCP (The Open Closed Principle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Kapalı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Prensibi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),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davranışına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daha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önceden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kodu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modifiye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etmeden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özelliğin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eklenmesi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gerektiğini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Yazılımdaki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esnekliğin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örneğidir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LSP (The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Liskov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Substitution Principle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Liskov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Değişiklik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Prensibi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),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Türeyen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üst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tarafından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referans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verilerek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kullanılmasını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açıklar.Örneğin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A, B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sınıfının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süper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iken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B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nesnesi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return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metodun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dönüş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tipinin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A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deklare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verilebilir.A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getObject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() { return new B(); } </a:t>
            </a: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ISP (The Interface Segregation Principle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Arabirim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Ayrıştırma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Prensibi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), Bu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ilke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arabirimleri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uygulayan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gereksik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metotları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implement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etmemesi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gerektiğini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Bunun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yerine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iş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parçacıklarının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her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birini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arabirimlere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ayırarak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sadece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gerekli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metotları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alan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arabirimlerin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gerekli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tarafından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implement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edilmelidir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</a:t>
            </a:r>
            <a: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 "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Nesneler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asla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ihtiyacı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olmayan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property/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metot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vs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içeren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interface'leri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implement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etmeye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zorlanmamalıdır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 !".</a:t>
            </a:r>
          </a:p>
          <a:p>
            <a:pPr algn="just" fontAlgn="base"/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DIP (The Dependency Inversion Principle -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Bağımsızlık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Prensibir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), Program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içerisinde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tanımlanan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alt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üst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seviye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birbirleri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üzerindeki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bağımlılıklarını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ayırmak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alt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interface implement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ve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o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arabiriminde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üst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üye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değişken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olarak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tanımlanması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gerektiğini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açıklar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.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Böylece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alt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sınıflar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ne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kadar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çok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artmaya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devam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etse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de,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hepsi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interface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çatısı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altında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toplanacağı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için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,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üst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sınıfın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bundan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hiç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bir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şekilde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etkilenmemesi</a:t>
            </a:r>
            <a:r>
              <a:rPr kumimoji="0" lang="en-GB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2400" kern="1200" dirty="0" err="1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>hedeflenmektedi</a:t>
            </a: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  <a:p>
            <a:pPr algn="just"/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568" y="3861048"/>
            <a:ext cx="7632848" cy="177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900" dirty="0">
                <a:solidFill>
                  <a:srgbClr val="000092"/>
                </a:solidFill>
              </a:rPr>
              <a:t>Bu </a:t>
            </a:r>
            <a:r>
              <a:rPr lang="en-GB" sz="1900" dirty="0" err="1">
                <a:solidFill>
                  <a:srgbClr val="000092"/>
                </a:solidFill>
              </a:rPr>
              <a:t>tasarım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şablonunda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servis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sağlayan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ilgili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tüm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nesneler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kolye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üzerindeki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boncuklar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gibi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birbirleriyle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ilişkili</a:t>
            </a:r>
            <a:r>
              <a:rPr lang="en-GB" sz="1900" dirty="0">
                <a:solidFill>
                  <a:srgbClr val="000092"/>
                </a:solidFill>
              </a:rPr>
              <a:t> hale </a:t>
            </a:r>
            <a:r>
              <a:rPr lang="en-GB" sz="1900" dirty="0" err="1">
                <a:solidFill>
                  <a:srgbClr val="000092"/>
                </a:solidFill>
              </a:rPr>
              <a:t>getirilir</a:t>
            </a:r>
            <a:r>
              <a:rPr lang="en-GB" sz="1900" dirty="0">
                <a:solidFill>
                  <a:srgbClr val="000092"/>
                </a:solidFill>
              </a:rPr>
              <a:t>. </a:t>
            </a:r>
            <a:r>
              <a:rPr lang="en-GB" sz="1900" dirty="0" err="1">
                <a:solidFill>
                  <a:srgbClr val="000092"/>
                </a:solidFill>
              </a:rPr>
              <a:t>Bir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zincirdeki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kendinden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sonraki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nesneyi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tanır</a:t>
            </a:r>
            <a:r>
              <a:rPr lang="en-GB" sz="1900" dirty="0">
                <a:solidFill>
                  <a:srgbClr val="000092"/>
                </a:solidFill>
              </a:rPr>
              <a:t> ve </a:t>
            </a:r>
            <a:r>
              <a:rPr lang="en-GB" sz="1900" dirty="0" err="1">
                <a:solidFill>
                  <a:srgbClr val="000092"/>
                </a:solidFill>
              </a:rPr>
              <a:t>isteği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kendi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cevaplayamadığı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durumda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kendinden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sonraki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nesneye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iletir</a:t>
            </a:r>
            <a:r>
              <a:rPr lang="en-GB" sz="1900" dirty="0">
                <a:solidFill>
                  <a:srgbClr val="000092"/>
                </a:solidFill>
              </a:rPr>
              <a:t>. Bu </a:t>
            </a:r>
            <a:r>
              <a:rPr lang="en-GB" sz="1900" dirty="0" err="1">
                <a:solidFill>
                  <a:srgbClr val="000092"/>
                </a:solidFill>
              </a:rPr>
              <a:t>işlem</a:t>
            </a:r>
            <a:r>
              <a:rPr lang="en-GB" sz="1900" dirty="0">
                <a:solidFill>
                  <a:srgbClr val="000092"/>
                </a:solidFill>
              </a:rPr>
              <a:t>, </a:t>
            </a:r>
            <a:r>
              <a:rPr lang="en-GB" sz="1900" dirty="0" err="1">
                <a:solidFill>
                  <a:srgbClr val="000092"/>
                </a:solidFill>
              </a:rPr>
              <a:t>zincirde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bulunan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doğru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servis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saglayıcı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nesneyi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bulana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kadar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devam</a:t>
            </a:r>
            <a:r>
              <a:rPr lang="en-GB" sz="1900" dirty="0">
                <a:solidFill>
                  <a:srgbClr val="000092"/>
                </a:solidFill>
              </a:rPr>
              <a:t> </a:t>
            </a:r>
            <a:r>
              <a:rPr lang="en-GB" sz="1900" dirty="0" err="1">
                <a:solidFill>
                  <a:srgbClr val="000092"/>
                </a:solidFill>
              </a:rPr>
              <a:t>eder</a:t>
            </a:r>
            <a:r>
              <a:rPr lang="en-GB" sz="1900" dirty="0">
                <a:solidFill>
                  <a:srgbClr val="000092"/>
                </a:solidFill>
              </a:rPr>
              <a:t>.</a:t>
            </a:r>
            <a:endParaRPr lang="en-US" sz="1900" dirty="0">
              <a:solidFill>
                <a:srgbClr val="000092"/>
              </a:solidFill>
            </a:endParaRPr>
          </a:p>
        </p:txBody>
      </p:sp>
      <p:sp>
        <p:nvSpPr>
          <p:cNvPr id="3" name="4 Dikdörtgen"/>
          <p:cNvSpPr/>
          <p:nvPr/>
        </p:nvSpPr>
        <p:spPr>
          <a:xfrm>
            <a:off x="251520" y="404664"/>
            <a:ext cx="86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b="1" dirty="0">
                <a:solidFill>
                  <a:srgbClr val="0000FF"/>
                </a:solidFill>
              </a:rPr>
              <a:t>Chain Of Responsibility</a:t>
            </a:r>
            <a:endParaRPr lang="en-GB" sz="2800" b="1" dirty="0">
              <a:solidFill>
                <a:srgbClr val="0000FF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0848"/>
            <a:ext cx="5622987" cy="9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56" y="1189696"/>
            <a:ext cx="3141725" cy="25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914400" y="857232"/>
            <a:ext cx="7729566" cy="560406"/>
          </a:xfrm>
        </p:spPr>
        <p:txBody>
          <a:bodyPr>
            <a:normAutofit fontScale="90000"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0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Simple</a:t>
            </a:r>
            <a:r>
              <a:rPr kumimoji="0" lang="tr-TR" sz="40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tr-TR" sz="40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Responsibility</a:t>
            </a:r>
            <a:r>
              <a:rPr kumimoji="0" lang="tr-TR" sz="40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tr-TR" sz="40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Principle</a:t>
            </a:r>
            <a:endParaRPr kumimoji="0" lang="en-GB" sz="4000" b="1" kern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/>
            </a:r>
            <a:b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4" name="13 Metin kutusu"/>
          <p:cNvSpPr txBox="1"/>
          <p:nvPr/>
        </p:nvSpPr>
        <p:spPr>
          <a:xfrm>
            <a:off x="1071538" y="785794"/>
            <a:ext cx="764386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tr-TR" dirty="0" smtClean="0">
              <a:latin typeface="Calibri Light" pitchFamily="34" charset="0"/>
              <a:cs typeface="Times New Roman" pitchFamily="18" charset="0"/>
            </a:endParaRPr>
          </a:p>
          <a:p>
            <a:pPr marL="274320" indent="-274320" algn="just" fontAlgn="base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Tek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sorumluluk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 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anlamına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tr-TR" sz="2200" dirty="0" smtClean="0">
                <a:latin typeface="Calibri Light" pitchFamily="34" charset="0"/>
                <a:cs typeface="Times New Roman" pitchFamily="18" charset="0"/>
              </a:rPr>
              <a:t>gelir. </a:t>
            </a:r>
          </a:p>
          <a:p>
            <a:pPr algn="just"/>
            <a:endParaRPr lang="tr-TR" dirty="0" smtClean="0">
              <a:latin typeface="Calibri Light" pitchFamily="34" charset="0"/>
              <a:cs typeface="Times New Roman" pitchFamily="18" charset="0"/>
            </a:endParaRPr>
          </a:p>
          <a:p>
            <a:pPr marL="274320" indent="-274320" algn="just" fontAlgn="base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tr-TR" sz="2200" dirty="0" smtClean="0">
                <a:latin typeface="Calibri Light" pitchFamily="34" charset="0"/>
                <a:cs typeface="Times New Roman" pitchFamily="18" charset="0"/>
              </a:rPr>
              <a:t>B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u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kuralın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amacı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projede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değişiklik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yapılmak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istendiğinde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buna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bağlı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olarak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nelerin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etkileneceği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düşüncesinden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kurtulmak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ve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özgürce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isteğimiz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geliştirmeyi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yapabilmemize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olanak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sağlamaktır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. </a:t>
            </a:r>
            <a:endParaRPr lang="tr-TR" sz="2200" dirty="0" smtClean="0">
              <a:latin typeface="Calibri Light" pitchFamily="34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tr-TR" dirty="0" smtClean="0">
              <a:latin typeface="Calibri Light" pitchFamily="34" charset="0"/>
              <a:cs typeface="Times New Roman" pitchFamily="18" charset="0"/>
            </a:endParaRPr>
          </a:p>
          <a:p>
            <a:pPr marL="274320" indent="-274320" algn="just" fontAlgn="base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Her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method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sadece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kendisine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verilen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işi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yapar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aynı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anda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birden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fazla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modeli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update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etmez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,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örnek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vermek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gerekirse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dizi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işi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yapan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fonksiyon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yazmaktansa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tüm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gereksinimleri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parçalara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ayırıp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bağımsız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fonksiyonlar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ile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yapmayı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gerektiren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bir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sz="2200" dirty="0" err="1" smtClean="0">
                <a:latin typeface="Calibri Light" pitchFamily="34" charset="0"/>
                <a:cs typeface="Times New Roman" pitchFamily="18" charset="0"/>
              </a:rPr>
              <a:t>kuraldır</a:t>
            </a:r>
            <a:r>
              <a:rPr lang="en-GB" sz="2200" dirty="0" smtClean="0">
                <a:latin typeface="Calibri Light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857224" y="214290"/>
            <a:ext cx="4365625" cy="1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899592" y="366104"/>
            <a:ext cx="7729566" cy="560406"/>
          </a:xfrm>
        </p:spPr>
        <p:txBody>
          <a:bodyPr>
            <a:normAutofit fontScale="90000"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Open Closed Principle (OCP) – </a:t>
            </a:r>
            <a:r>
              <a:rPr kumimoji="0" lang="en-GB" sz="27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Açık</a:t>
            </a:r>
            <a:r>
              <a:rPr kumimoji="0" lang="en-GB" sz="27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GB" sz="27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Kapalı</a:t>
            </a:r>
            <a:r>
              <a:rPr kumimoji="0" lang="en-GB" sz="2700" b="1" kern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GB" sz="2700" b="1" kern="12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Prensibi</a:t>
            </a:r>
            <a:endParaRPr kumimoji="0" lang="en-GB" sz="2700" b="1" kern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  <a:t/>
            </a:r>
            <a:br>
              <a:rPr kumimoji="0" lang="tr-TR" sz="2400" kern="1200" dirty="0" smtClean="0">
                <a:solidFill>
                  <a:schemeClr val="tx1"/>
                </a:solidFill>
                <a:latin typeface="Calibri Light" pitchFamily="34" charset="0"/>
                <a:ea typeface="+mn-ea"/>
                <a:cs typeface="Times New Roman" pitchFamily="18" charset="0"/>
              </a:rPr>
            </a:br>
            <a:endParaRPr kumimoji="0" lang="en-GB" sz="2400" kern="1200" dirty="0" smtClean="0">
              <a:solidFill>
                <a:schemeClr val="tx1"/>
              </a:solidFill>
              <a:latin typeface="Calibri Light" pitchFamily="34" charset="0"/>
              <a:ea typeface="+mn-ea"/>
              <a:cs typeface="Times New Roman" pitchFamily="18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85794"/>
            <a:ext cx="382905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1571612"/>
            <a:ext cx="375285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Metin kutusu"/>
          <p:cNvSpPr txBox="1"/>
          <p:nvPr/>
        </p:nvSpPr>
        <p:spPr>
          <a:xfrm>
            <a:off x="4429124" y="785794"/>
            <a:ext cx="4286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latin typeface="Calibri Light" pitchFamily="34" charset="0"/>
                <a:cs typeface="Times New Roman" pitchFamily="18" charset="0"/>
              </a:rPr>
              <a:t>N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esnelerin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geliştirmeye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açık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ama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değişime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kapalı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 </a:t>
            </a:r>
            <a:r>
              <a:rPr lang="en-GB" dirty="0" err="1" smtClean="0">
                <a:latin typeface="Calibri Light" pitchFamily="34" charset="0"/>
                <a:cs typeface="Times New Roman" pitchFamily="18" charset="0"/>
              </a:rPr>
              <a:t>olmaları</a:t>
            </a:r>
            <a:r>
              <a:rPr lang="en-GB" dirty="0" smtClean="0">
                <a:latin typeface="Calibri Light" pitchFamily="34" charset="0"/>
                <a:cs typeface="Times New Roman" pitchFamily="18" charset="0"/>
              </a:rPr>
              <a:t> </a:t>
            </a:r>
            <a:r>
              <a:rPr lang="tr-TR" dirty="0" smtClean="0">
                <a:latin typeface="Calibri Light" pitchFamily="34" charset="0"/>
                <a:cs typeface="Times New Roman" pitchFamily="18" charset="0"/>
              </a:rPr>
              <a:t> anlamına gelir.</a:t>
            </a:r>
            <a:endParaRPr lang="en-GB" dirty="0" smtClean="0">
              <a:latin typeface="Calibri Light" pitchFamily="34" charset="0"/>
              <a:cs typeface="Times New Roman" pitchFamily="18" charset="0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85720" y="0"/>
            <a:ext cx="4365625" cy="137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</TotalTime>
  <Words>1499</Words>
  <Application>Microsoft Office PowerPoint</Application>
  <PresentationFormat>On-screen Show (4:3)</PresentationFormat>
  <Paragraphs>286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Calibri Light</vt:lpstr>
      <vt:lpstr>Consolas</vt:lpstr>
      <vt:lpstr>inherit</vt:lpstr>
      <vt:lpstr>open sans</vt:lpstr>
      <vt:lpstr>roboto slab</vt:lpstr>
      <vt:lpstr>Times New Roman</vt:lpstr>
      <vt:lpstr>Wingdings 2</vt:lpstr>
      <vt:lpstr>Office Theme</vt:lpstr>
      <vt:lpstr>TASARIM DESENLERI </vt:lpstr>
      <vt:lpstr>1. Bölüm</vt:lpstr>
      <vt:lpstr>PowerPoint Presentation</vt:lpstr>
      <vt:lpstr>PowerPoint Presentation</vt:lpstr>
      <vt:lpstr>PowerPoint Presentation</vt:lpstr>
      <vt:lpstr>Tasarım Bozukluklarının Belirtileri </vt:lpstr>
      <vt:lpstr> Tasarım Deseni Prensipleri(Design Pattern Principles) </vt:lpstr>
      <vt:lpstr>Simple Responsibility Principle  </vt:lpstr>
      <vt:lpstr>Open Closed Principle (OCP) – Açık Kapalı Prensibi  </vt:lpstr>
      <vt:lpstr>LSP (The Liskov Substitution)</vt:lpstr>
      <vt:lpstr>PowerPoint Presentation</vt:lpstr>
      <vt:lpstr>Interface Segregation Principle</vt:lpstr>
      <vt:lpstr>PowerPoint Presentation</vt:lpstr>
      <vt:lpstr>Singleton pattern birden çok şekilde gerçeklenebilir.</vt:lpstr>
      <vt:lpstr>PowerPoint Presentation</vt:lpstr>
      <vt:lpstr>Lazy Initialization</vt:lpstr>
      <vt:lpstr> Thread Safe Initialization  </vt:lpstr>
      <vt:lpstr>Bill Pugh Singleton </vt:lpstr>
      <vt:lpstr>PowerPoint Presentation</vt:lpstr>
      <vt:lpstr>Design Pattern - Factory Pattern Örnek</vt:lpstr>
      <vt:lpstr>PowerPoint Presentation</vt:lpstr>
      <vt:lpstr>Design Pattern - Factory Pattern </vt:lpstr>
      <vt:lpstr>Design Pattern – Abstract Factory Pattern  </vt:lpstr>
      <vt:lpstr>Design Pattern – Abstract Factory Pattern</vt:lpstr>
      <vt:lpstr>Design Pattern – Abstract Factory Pattern</vt:lpstr>
      <vt:lpstr>PowerPoint Presentation</vt:lpstr>
      <vt:lpstr>PowerPoint Presentation</vt:lpstr>
      <vt:lpstr>Java APIlerinde Abstract Factory</vt:lpstr>
      <vt:lpstr>Builder Design Pattern </vt:lpstr>
      <vt:lpstr>Builder Design Pattern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TASARIM DESENLERI</dc:title>
  <dc:creator>yasin cakmak</dc:creator>
  <cp:lastModifiedBy>ABDULHALIM YASIN CAKMAK (Musteri Cozumleri Bsk. (Odeme Sistemleri&amp;Acik Sistem Cozuml.Md.) - Danisman)</cp:lastModifiedBy>
  <cp:revision>147</cp:revision>
  <dcterms:created xsi:type="dcterms:W3CDTF">2018-08-25T21:49:38Z</dcterms:created>
  <dcterms:modified xsi:type="dcterms:W3CDTF">2019-07-10T07:40:55Z</dcterms:modified>
</cp:coreProperties>
</file>